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57" r:id="rId9"/>
    <p:sldId id="265" r:id="rId10"/>
    <p:sldId id="266" r:id="rId11"/>
    <p:sldId id="267" r:id="rId12"/>
    <p:sldId id="268" r:id="rId13"/>
    <p:sldId id="269" r:id="rId14"/>
    <p:sldId id="271" r:id="rId15"/>
    <p:sldId id="273" r:id="rId16"/>
    <p:sldId id="272" r:id="rId17"/>
    <p:sldId id="274" r:id="rId18"/>
    <p:sldId id="276" r:id="rId19"/>
    <p:sldId id="275" r:id="rId20"/>
    <p:sldId id="277"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40" d="100"/>
          <a:sy n="40"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21428756-EFDA-49CE-BD7C-6185A3ED700B}" type="datetimeFigureOut">
              <a:rPr lang="es-CO" smtClean="0"/>
              <a:t>20/06/2019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2514210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21428756-EFDA-49CE-BD7C-6185A3ED700B}" type="datetimeFigureOut">
              <a:rPr lang="es-CO" smtClean="0"/>
              <a:t>20/06/2019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425595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21428756-EFDA-49CE-BD7C-6185A3ED700B}" type="datetimeFigureOut">
              <a:rPr lang="es-CO" smtClean="0"/>
              <a:t>20/06/2019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2047031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21428756-EFDA-49CE-BD7C-6185A3ED700B}" type="datetimeFigureOut">
              <a:rPr lang="es-CO" smtClean="0"/>
              <a:t>20/06/2019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4030813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21428756-EFDA-49CE-BD7C-6185A3ED700B}" type="datetimeFigureOut">
              <a:rPr lang="es-CO" smtClean="0"/>
              <a:t>20/06/2019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316376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21428756-EFDA-49CE-BD7C-6185A3ED700B}" type="datetimeFigureOut">
              <a:rPr lang="es-CO" smtClean="0"/>
              <a:t>20/06/2019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88178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1428756-EFDA-49CE-BD7C-6185A3ED700B}" type="datetimeFigureOut">
              <a:rPr lang="es-CO" smtClean="0"/>
              <a:t>20/06/2019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3383659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1428756-EFDA-49CE-BD7C-6185A3ED700B}" type="datetimeFigureOut">
              <a:rPr lang="es-CO" smtClean="0"/>
              <a:t>20/06/2019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223256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21428756-EFDA-49CE-BD7C-6185A3ED700B}" type="datetimeFigureOut">
              <a:rPr lang="es-CO" smtClean="0"/>
              <a:t>20/06/2019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1794837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21428756-EFDA-49CE-BD7C-6185A3ED700B}" type="datetimeFigureOut">
              <a:rPr lang="es-CO" smtClean="0"/>
              <a:t>20/06/2019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2506405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21428756-EFDA-49CE-BD7C-6185A3ED700B}" type="datetimeFigureOut">
              <a:rPr lang="es-CO" smtClean="0"/>
              <a:t>20/06/2019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19FCF48-18A9-44EB-A9F0-10A5A062F95C}" type="slidenum">
              <a:rPr lang="es-CO" smtClean="0"/>
              <a:t>‹Nº›</a:t>
            </a:fld>
            <a:endParaRPr lang="es-CO"/>
          </a:p>
        </p:txBody>
      </p:sp>
    </p:spTree>
    <p:extLst>
      <p:ext uri="{BB962C8B-B14F-4D97-AF65-F5344CB8AC3E}">
        <p14:creationId xmlns:p14="http://schemas.microsoft.com/office/powerpoint/2010/main" val="2651746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428756-EFDA-49CE-BD7C-6185A3ED700B}" type="datetimeFigureOut">
              <a:rPr lang="es-CO" smtClean="0"/>
              <a:t>20/06/2019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FCF48-18A9-44EB-A9F0-10A5A062F95C}" type="slidenum">
              <a:rPr lang="es-CO" smtClean="0"/>
              <a:t>‹Nº›</a:t>
            </a:fld>
            <a:endParaRPr lang="es-CO"/>
          </a:p>
        </p:txBody>
      </p:sp>
    </p:spTree>
    <p:extLst>
      <p:ext uri="{BB962C8B-B14F-4D97-AF65-F5344CB8AC3E}">
        <p14:creationId xmlns:p14="http://schemas.microsoft.com/office/powerpoint/2010/main" val="4077493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543339"/>
            <a:ext cx="9144000" cy="1736035"/>
          </a:xfrm>
          <a:solidFill>
            <a:srgbClr val="92D050"/>
          </a:solidFill>
          <a:scene3d>
            <a:camera prst="orthographicFront"/>
            <a:lightRig rig="threePt" dir="t"/>
          </a:scene3d>
          <a:sp3d>
            <a:bevelT prst="angle"/>
          </a:sp3d>
        </p:spPr>
        <p:txBody>
          <a:bodyPr>
            <a:normAutofit/>
          </a:bodyPr>
          <a:lstStyle/>
          <a:p>
            <a:r>
              <a:rPr lang="es-CO" sz="4400" dirty="0" smtClean="0">
                <a:latin typeface="Algerian" panose="04020705040A02060702" pitchFamily="82" charset="0"/>
              </a:rPr>
              <a:t>CRONOLOGÍA DEL SÁBADO</a:t>
            </a:r>
            <a:br>
              <a:rPr lang="es-CO" sz="4400" dirty="0" smtClean="0">
                <a:latin typeface="Algerian" panose="04020705040A02060702" pitchFamily="82" charset="0"/>
              </a:rPr>
            </a:br>
            <a:r>
              <a:rPr lang="es-CO" sz="4400" dirty="0" smtClean="0">
                <a:latin typeface="Algerian" panose="04020705040A02060702" pitchFamily="82" charset="0"/>
              </a:rPr>
              <a:t> EN LA BIBLIA</a:t>
            </a:r>
            <a:endParaRPr lang="es-CO" sz="4400" dirty="0">
              <a:latin typeface="Algerian" panose="04020705040A02060702" pitchFamily="82" charset="0"/>
            </a:endParaRPr>
          </a:p>
        </p:txBody>
      </p:sp>
      <p:pic>
        <p:nvPicPr>
          <p:cNvPr id="4" name="Imagen 3"/>
          <p:cNvPicPr>
            <a:picLocks noChangeAspect="1"/>
          </p:cNvPicPr>
          <p:nvPr/>
        </p:nvPicPr>
        <p:blipFill>
          <a:blip r:embed="rId2"/>
          <a:stretch>
            <a:fillRect/>
          </a:stretch>
        </p:blipFill>
        <p:spPr>
          <a:xfrm>
            <a:off x="3770243" y="2782958"/>
            <a:ext cx="4651513" cy="2968486"/>
          </a:xfrm>
          <a:prstGeom prst="rect">
            <a:avLst/>
          </a:prstGeom>
        </p:spPr>
      </p:pic>
      <p:sp>
        <p:nvSpPr>
          <p:cNvPr id="5" name="Rectángulo 4"/>
          <p:cNvSpPr/>
          <p:nvPr/>
        </p:nvSpPr>
        <p:spPr>
          <a:xfrm>
            <a:off x="2816086" y="5901085"/>
            <a:ext cx="6559826" cy="707886"/>
          </a:xfrm>
          <a:prstGeom prst="rect">
            <a:avLst/>
          </a:prstGeom>
          <a:solidFill>
            <a:srgbClr val="92D050"/>
          </a:solidFill>
          <a:scene3d>
            <a:camera prst="orthographicFront"/>
            <a:lightRig rig="threePt" dir="t"/>
          </a:scene3d>
          <a:sp3d>
            <a:bevelT prst="angle"/>
          </a:sp3d>
        </p:spPr>
        <p:txBody>
          <a:bodyPr wrap="square">
            <a:spAutoFit/>
          </a:bodyPr>
          <a:lstStyle/>
          <a:p>
            <a:pPr algn="ctr"/>
            <a:r>
              <a:rPr lang="es-CO" sz="4000" b="1" dirty="0" smtClean="0"/>
              <a:t>BIBLIA Y SOLO BIBLIA</a:t>
            </a:r>
            <a:endParaRPr lang="es-CO" sz="4000" b="1" dirty="0"/>
          </a:p>
        </p:txBody>
      </p:sp>
    </p:spTree>
    <p:extLst>
      <p:ext uri="{BB962C8B-B14F-4D97-AF65-F5344CB8AC3E}">
        <p14:creationId xmlns:p14="http://schemas.microsoft.com/office/powerpoint/2010/main" val="7537613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199" y="384313"/>
            <a:ext cx="10515600" cy="1868557"/>
          </a:xfrm>
        </p:spPr>
        <p:txBody>
          <a:bodyPr>
            <a:normAutofit lnSpcReduction="10000"/>
          </a:bodyPr>
          <a:lstStyle/>
          <a:p>
            <a:pPr marL="0" indent="0">
              <a:buNone/>
            </a:pPr>
            <a:r>
              <a:rPr lang="es-CO" sz="3500" b="1" i="1" dirty="0" smtClean="0"/>
              <a:t>Introducción: </a:t>
            </a:r>
          </a:p>
          <a:p>
            <a:pPr algn="just"/>
            <a:r>
              <a:rPr lang="es-CO" sz="3000" dirty="0" smtClean="0"/>
              <a:t>Veremos aquí </a:t>
            </a:r>
            <a:r>
              <a:rPr lang="es-CO" dirty="0"/>
              <a:t>u</a:t>
            </a:r>
            <a:r>
              <a:rPr lang="es-CO" dirty="0" smtClean="0"/>
              <a:t>na </a:t>
            </a:r>
            <a:r>
              <a:rPr lang="es-CO" dirty="0"/>
              <a:t>cronología completa de los pasajes más relevantes de la Palabra de Dios acerca de la santidad del sábado del cuarto </a:t>
            </a:r>
            <a:r>
              <a:rPr lang="es-CO" dirty="0" smtClean="0"/>
              <a:t>Mandamiento</a:t>
            </a:r>
            <a:r>
              <a:rPr lang="es-CO" dirty="0"/>
              <a:t>.</a:t>
            </a:r>
          </a:p>
        </p:txBody>
      </p:sp>
      <p:sp>
        <p:nvSpPr>
          <p:cNvPr id="4" name="Rectángulo 3"/>
          <p:cNvSpPr/>
          <p:nvPr/>
        </p:nvSpPr>
        <p:spPr>
          <a:xfrm>
            <a:off x="838199" y="2252870"/>
            <a:ext cx="8722896" cy="2616101"/>
          </a:xfrm>
          <a:prstGeom prst="rect">
            <a:avLst/>
          </a:prstGeom>
        </p:spPr>
        <p:txBody>
          <a:bodyPr wrap="square">
            <a:spAutoFit/>
          </a:bodyPr>
          <a:lstStyle/>
          <a:p>
            <a:r>
              <a:rPr lang="es-CO" sz="2400" b="1" dirty="0"/>
              <a:t>UNA OBSERVACIÓN  IMPORTANTE</a:t>
            </a:r>
          </a:p>
          <a:p>
            <a:pPr algn="just"/>
            <a:r>
              <a:rPr lang="es-CO" sz="2800" dirty="0"/>
              <a:t>Nótese que la gran mayoría de las versiones de la Biblia usan siempre la palabra “sábado” como traducción correcta de los originales en hebreo, arameo y griego (Vea como ejemplos las Biblias católicas más populares como Félix Torres Amat y La Biblia de Jerusalén, etc</a:t>
            </a:r>
            <a:r>
              <a:rPr lang="es-CO" sz="2800" dirty="0" smtClean="0"/>
              <a:t>.).</a:t>
            </a:r>
            <a:endParaRPr lang="es-CO" sz="2800" dirty="0"/>
          </a:p>
        </p:txBody>
      </p:sp>
      <p:pic>
        <p:nvPicPr>
          <p:cNvPr id="5" name="Imagen 4"/>
          <p:cNvPicPr>
            <a:picLocks noChangeAspect="1"/>
          </p:cNvPicPr>
          <p:nvPr/>
        </p:nvPicPr>
        <p:blipFill>
          <a:blip r:embed="rId2"/>
          <a:stretch>
            <a:fillRect/>
          </a:stretch>
        </p:blipFill>
        <p:spPr>
          <a:xfrm>
            <a:off x="9799404" y="2252870"/>
            <a:ext cx="2143125" cy="2143125"/>
          </a:xfrm>
          <a:prstGeom prst="rect">
            <a:avLst/>
          </a:prstGeom>
        </p:spPr>
      </p:pic>
      <p:sp>
        <p:nvSpPr>
          <p:cNvPr id="6" name="Rectángulo 5"/>
          <p:cNvSpPr/>
          <p:nvPr/>
        </p:nvSpPr>
        <p:spPr>
          <a:xfrm>
            <a:off x="4104859" y="5612067"/>
            <a:ext cx="7248940" cy="954107"/>
          </a:xfrm>
          <a:prstGeom prst="rect">
            <a:avLst/>
          </a:prstGeom>
        </p:spPr>
        <p:txBody>
          <a:bodyPr wrap="square">
            <a:spAutoFit/>
          </a:bodyPr>
          <a:lstStyle/>
          <a:p>
            <a:pPr algn="just"/>
            <a:r>
              <a:rPr lang="es-CO" sz="2800" dirty="0"/>
              <a:t>La Biblia más popular entre las denominaciones no Católicas es la conocida como Reina-Varela. </a:t>
            </a:r>
          </a:p>
        </p:txBody>
      </p:sp>
      <p:pic>
        <p:nvPicPr>
          <p:cNvPr id="7" name="Imagen 6"/>
          <p:cNvPicPr>
            <a:picLocks noChangeAspect="1"/>
          </p:cNvPicPr>
          <p:nvPr/>
        </p:nvPicPr>
        <p:blipFill>
          <a:blip r:embed="rId3"/>
          <a:stretch>
            <a:fillRect/>
          </a:stretch>
        </p:blipFill>
        <p:spPr>
          <a:xfrm rot="20919039">
            <a:off x="1244231" y="4839368"/>
            <a:ext cx="1744478" cy="1865220"/>
          </a:xfrm>
          <a:prstGeom prst="rect">
            <a:avLst/>
          </a:prstGeom>
        </p:spPr>
      </p:pic>
    </p:spTree>
    <p:extLst>
      <p:ext uri="{BB962C8B-B14F-4D97-AF65-F5344CB8AC3E}">
        <p14:creationId xmlns:p14="http://schemas.microsoft.com/office/powerpoint/2010/main" val="269673741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6" y="318052"/>
            <a:ext cx="8235180" cy="3364901"/>
          </a:xfrm>
        </p:spPr>
        <p:txBody>
          <a:bodyPr>
            <a:normAutofit fontScale="92500" lnSpcReduction="10000"/>
          </a:bodyPr>
          <a:lstStyle/>
          <a:p>
            <a:pPr algn="just"/>
            <a:r>
              <a:rPr lang="es-CO" dirty="0"/>
              <a:t>Si bien los traductores originales usaron siempre la palabra “sábado”, y así fue usada por siglos, las versiones más recientes de esta Biblia cambiaron la palabra “sábado” por “día de reposo”, a fin de acomodar el vocabulario a la tradición popular de </a:t>
            </a:r>
            <a:r>
              <a:rPr lang="es-CO" dirty="0">
                <a:solidFill>
                  <a:srgbClr val="FF0000"/>
                </a:solidFill>
              </a:rPr>
              <a:t>no honrar el día sábado </a:t>
            </a:r>
            <a:r>
              <a:rPr lang="es-CO" dirty="0"/>
              <a:t>y evitar cuestionamientos de parte del lector. </a:t>
            </a:r>
            <a:endParaRPr lang="es-CO" dirty="0" smtClean="0"/>
          </a:p>
          <a:p>
            <a:pPr algn="just"/>
            <a:r>
              <a:rPr lang="es-CO" dirty="0" smtClean="0"/>
              <a:t>Algunas </a:t>
            </a:r>
            <a:r>
              <a:rPr lang="es-CO" dirty="0"/>
              <a:t>versiones de esta Biblia cuando usan la expresión “día de reposo”, tienen una aclaración a pie de página que dice “Aquí equivale a sábado”.</a:t>
            </a:r>
          </a:p>
          <a:p>
            <a:endParaRPr lang="es-CO" dirty="0"/>
          </a:p>
        </p:txBody>
      </p:sp>
      <p:pic>
        <p:nvPicPr>
          <p:cNvPr id="4" name="Imagen 3"/>
          <p:cNvPicPr>
            <a:picLocks noChangeAspect="1"/>
          </p:cNvPicPr>
          <p:nvPr/>
        </p:nvPicPr>
        <p:blipFill>
          <a:blip r:embed="rId2"/>
          <a:stretch>
            <a:fillRect/>
          </a:stretch>
        </p:blipFill>
        <p:spPr>
          <a:xfrm>
            <a:off x="8619413" y="413093"/>
            <a:ext cx="3096440" cy="3363775"/>
          </a:xfrm>
          <a:prstGeom prst="rect">
            <a:avLst/>
          </a:prstGeom>
        </p:spPr>
      </p:pic>
      <p:sp>
        <p:nvSpPr>
          <p:cNvPr id="6" name="Flecha derecha 5"/>
          <p:cNvSpPr/>
          <p:nvPr/>
        </p:nvSpPr>
        <p:spPr>
          <a:xfrm>
            <a:off x="8396379" y="1847926"/>
            <a:ext cx="223034" cy="4941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p:cNvPicPr>
            <a:picLocks noChangeAspect="1"/>
          </p:cNvPicPr>
          <p:nvPr/>
        </p:nvPicPr>
        <p:blipFill>
          <a:blip r:embed="rId3"/>
          <a:stretch>
            <a:fillRect/>
          </a:stretch>
        </p:blipFill>
        <p:spPr>
          <a:xfrm rot="20436914">
            <a:off x="9153729" y="3025009"/>
            <a:ext cx="891507" cy="539123"/>
          </a:xfrm>
          <a:prstGeom prst="rect">
            <a:avLst/>
          </a:prstGeom>
        </p:spPr>
      </p:pic>
      <p:sp>
        <p:nvSpPr>
          <p:cNvPr id="8" name="Rectángulo 7"/>
          <p:cNvSpPr/>
          <p:nvPr/>
        </p:nvSpPr>
        <p:spPr>
          <a:xfrm>
            <a:off x="272716" y="4120872"/>
            <a:ext cx="11443137" cy="2677656"/>
          </a:xfrm>
          <a:prstGeom prst="rect">
            <a:avLst/>
          </a:prstGeom>
          <a:solidFill>
            <a:schemeClr val="bg1"/>
          </a:solidFill>
          <a:scene3d>
            <a:camera prst="orthographicFront"/>
            <a:lightRig rig="threePt" dir="t"/>
          </a:scene3d>
          <a:sp3d>
            <a:bevelT prst="angle"/>
          </a:sp3d>
        </p:spPr>
        <p:txBody>
          <a:bodyPr wrap="square">
            <a:spAutoFit/>
          </a:bodyPr>
          <a:lstStyle/>
          <a:p>
            <a:r>
              <a:rPr lang="es-CO" sz="2800" b="1" i="1" dirty="0"/>
              <a:t>EN EL ANTIGUO TESTAMENTO</a:t>
            </a:r>
            <a:endParaRPr lang="es-CO" sz="2400" b="1" i="1" dirty="0"/>
          </a:p>
          <a:p>
            <a:r>
              <a:rPr lang="es-CO" sz="2800" dirty="0">
                <a:solidFill>
                  <a:srgbClr val="FF0000"/>
                </a:solidFill>
              </a:rPr>
              <a:t>Génesis </a:t>
            </a:r>
            <a:r>
              <a:rPr lang="es-CO" sz="2800" dirty="0" smtClean="0">
                <a:solidFill>
                  <a:srgbClr val="FF0000"/>
                </a:solidFill>
              </a:rPr>
              <a:t>2:1-3.</a:t>
            </a:r>
            <a:endParaRPr lang="es-CO" sz="2800" dirty="0">
              <a:solidFill>
                <a:srgbClr val="FF0000"/>
              </a:solidFill>
            </a:endParaRPr>
          </a:p>
          <a:p>
            <a:pPr algn="just"/>
            <a:r>
              <a:rPr lang="es-CO" sz="2800" dirty="0"/>
              <a:t>Dios establece el sábado. Lo reposa, lo bendice y lo hace santo. En la semana de la creación se crea el ciclo semanal, que es el único período de tiempo que no tiene explicación astronómica (como lo es el caso del día de 24 horas, el mes, o el año), sino bíblica. Dios inventó la </a:t>
            </a:r>
            <a:r>
              <a:rPr lang="es-CO" sz="2800" dirty="0" smtClean="0"/>
              <a:t>semana</a:t>
            </a:r>
            <a:r>
              <a:rPr lang="es-CO" sz="2800" dirty="0"/>
              <a:t>.</a:t>
            </a:r>
          </a:p>
        </p:txBody>
      </p:sp>
    </p:spTree>
    <p:extLst>
      <p:ext uri="{BB962C8B-B14F-4D97-AF65-F5344CB8AC3E}">
        <p14:creationId xmlns:p14="http://schemas.microsoft.com/office/powerpoint/2010/main" val="248724019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7857" y="285217"/>
            <a:ext cx="9152369" cy="6566452"/>
          </a:xfrm>
          <a:solidFill>
            <a:schemeClr val="bg1"/>
          </a:solidFill>
          <a:scene3d>
            <a:camera prst="orthographicFront"/>
            <a:lightRig rig="threePt" dir="t"/>
          </a:scene3d>
          <a:sp3d>
            <a:bevelT prst="angle"/>
          </a:sp3d>
        </p:spPr>
        <p:txBody>
          <a:bodyPr>
            <a:normAutofit lnSpcReduction="10000"/>
          </a:bodyPr>
          <a:lstStyle/>
          <a:p>
            <a:pPr marL="0" indent="0" algn="just">
              <a:buNone/>
            </a:pPr>
            <a:r>
              <a:rPr lang="es-CO" dirty="0" smtClean="0">
                <a:solidFill>
                  <a:srgbClr val="FF0000"/>
                </a:solidFill>
              </a:rPr>
              <a:t>Génesis.26:5</a:t>
            </a:r>
            <a:r>
              <a:rPr lang="es-CO" dirty="0">
                <a:solidFill>
                  <a:srgbClr val="FF0000"/>
                </a:solidFill>
              </a:rPr>
              <a:t>.</a:t>
            </a:r>
          </a:p>
          <a:p>
            <a:pPr algn="just"/>
            <a:r>
              <a:rPr lang="es-CO" dirty="0" smtClean="0"/>
              <a:t>Dios </a:t>
            </a:r>
            <a:r>
              <a:rPr lang="es-CO" dirty="0"/>
              <a:t>elogia a Abraham por obedecer sus mandamientos, sus estatutos y sus leyes. Esto prueba que las leyes de Dios ya existían y eran para toda la raza humana, mucho antes de que existiera el primer judío</a:t>
            </a:r>
            <a:r>
              <a:rPr lang="es-CO" dirty="0" smtClean="0"/>
              <a:t>. Abrahán existo muchos años después del diluvio, y antes de que diera la Ley escrita en el Sinaí.  </a:t>
            </a:r>
            <a:endParaRPr lang="es-CO" dirty="0"/>
          </a:p>
          <a:p>
            <a:pPr marL="0" indent="0" algn="just">
              <a:buNone/>
            </a:pPr>
            <a:r>
              <a:rPr lang="es-CO" dirty="0" smtClean="0">
                <a:solidFill>
                  <a:srgbClr val="FF0000"/>
                </a:solidFill>
              </a:rPr>
              <a:t>Éxodo </a:t>
            </a:r>
            <a:r>
              <a:rPr lang="es-CO" dirty="0">
                <a:solidFill>
                  <a:srgbClr val="FF0000"/>
                </a:solidFill>
              </a:rPr>
              <a:t>16:4, 5 </a:t>
            </a:r>
            <a:r>
              <a:rPr lang="es-CO" dirty="0" smtClean="0">
                <a:solidFill>
                  <a:srgbClr val="FF0000"/>
                </a:solidFill>
              </a:rPr>
              <a:t>y 22-30.</a:t>
            </a:r>
            <a:endParaRPr lang="es-CO" dirty="0">
              <a:solidFill>
                <a:srgbClr val="FF0000"/>
              </a:solidFill>
            </a:endParaRPr>
          </a:p>
          <a:p>
            <a:pPr algn="just"/>
            <a:r>
              <a:rPr lang="es-CO" dirty="0"/>
              <a:t>Aquí el Señor hace llover el maná del cielo para comer, y se dan instrucciones sobre cómo recoger el maná sin quebrantar el sábado. Esto sucedió antes de que le fueran dados a Moisés los 10 Mandamientos que incluían el </a:t>
            </a:r>
            <a:r>
              <a:rPr lang="es-CO" dirty="0" smtClean="0"/>
              <a:t>mandamiento del </a:t>
            </a:r>
            <a:r>
              <a:rPr lang="es-CO" dirty="0"/>
              <a:t>sábado.</a:t>
            </a:r>
          </a:p>
          <a:p>
            <a:pPr marL="0" indent="0" algn="just">
              <a:buNone/>
            </a:pPr>
            <a:r>
              <a:rPr lang="es-CO" dirty="0" smtClean="0">
                <a:solidFill>
                  <a:srgbClr val="FF0000"/>
                </a:solidFill>
              </a:rPr>
              <a:t>Éxodo 20:8-11.</a:t>
            </a:r>
            <a:endParaRPr lang="es-CO" dirty="0">
              <a:solidFill>
                <a:srgbClr val="FF0000"/>
              </a:solidFill>
            </a:endParaRPr>
          </a:p>
          <a:p>
            <a:pPr algn="just"/>
            <a:r>
              <a:rPr lang="es-CO" dirty="0"/>
              <a:t>Dios entrega los 10 Mandamientos, que incluyen el reposo y la santidad del sábado como el 4º Mandamiento.</a:t>
            </a:r>
          </a:p>
        </p:txBody>
      </p:sp>
      <p:pic>
        <p:nvPicPr>
          <p:cNvPr id="4" name="Imagen 3"/>
          <p:cNvPicPr>
            <a:picLocks noChangeAspect="1"/>
          </p:cNvPicPr>
          <p:nvPr/>
        </p:nvPicPr>
        <p:blipFill>
          <a:blip r:embed="rId2"/>
          <a:stretch>
            <a:fillRect/>
          </a:stretch>
        </p:blipFill>
        <p:spPr>
          <a:xfrm>
            <a:off x="9554817" y="291548"/>
            <a:ext cx="2014331" cy="2092395"/>
          </a:xfrm>
          <a:prstGeom prst="rect">
            <a:avLst/>
          </a:prstGeom>
        </p:spPr>
      </p:pic>
      <p:pic>
        <p:nvPicPr>
          <p:cNvPr id="5" name="Imagen 4"/>
          <p:cNvPicPr>
            <a:picLocks noChangeAspect="1"/>
          </p:cNvPicPr>
          <p:nvPr/>
        </p:nvPicPr>
        <p:blipFill>
          <a:blip r:embed="rId3"/>
          <a:stretch>
            <a:fillRect/>
          </a:stretch>
        </p:blipFill>
        <p:spPr>
          <a:xfrm>
            <a:off x="9554817" y="2520191"/>
            <a:ext cx="2014331" cy="1932539"/>
          </a:xfrm>
          <a:prstGeom prst="rect">
            <a:avLst/>
          </a:prstGeom>
        </p:spPr>
      </p:pic>
      <p:pic>
        <p:nvPicPr>
          <p:cNvPr id="6" name="Imagen 5"/>
          <p:cNvPicPr>
            <a:picLocks noChangeAspect="1"/>
          </p:cNvPicPr>
          <p:nvPr/>
        </p:nvPicPr>
        <p:blipFill>
          <a:blip r:embed="rId4"/>
          <a:stretch>
            <a:fillRect/>
          </a:stretch>
        </p:blipFill>
        <p:spPr>
          <a:xfrm>
            <a:off x="9554816" y="4588978"/>
            <a:ext cx="2014331" cy="1847850"/>
          </a:xfrm>
          <a:prstGeom prst="rect">
            <a:avLst/>
          </a:prstGeom>
        </p:spPr>
      </p:pic>
    </p:spTree>
    <p:extLst>
      <p:ext uri="{BB962C8B-B14F-4D97-AF65-F5344CB8AC3E}">
        <p14:creationId xmlns:p14="http://schemas.microsoft.com/office/powerpoint/2010/main" val="312412737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3189" y="278296"/>
            <a:ext cx="8505825" cy="6427304"/>
          </a:xfrm>
          <a:solidFill>
            <a:schemeClr val="bg1"/>
          </a:solidFill>
          <a:scene3d>
            <a:camera prst="orthographicFront"/>
            <a:lightRig rig="threePt" dir="t"/>
          </a:scene3d>
          <a:sp3d>
            <a:bevelT prst="angle"/>
          </a:sp3d>
        </p:spPr>
        <p:txBody>
          <a:bodyPr>
            <a:normAutofit/>
          </a:bodyPr>
          <a:lstStyle/>
          <a:p>
            <a:pPr marL="0" indent="0" algn="just">
              <a:buNone/>
            </a:pPr>
            <a:r>
              <a:rPr lang="es-CO" dirty="0">
                <a:solidFill>
                  <a:srgbClr val="FF0000"/>
                </a:solidFill>
              </a:rPr>
              <a:t>Exodo 23:12</a:t>
            </a:r>
          </a:p>
          <a:p>
            <a:pPr algn="just"/>
            <a:r>
              <a:rPr lang="es-CO" dirty="0"/>
              <a:t>Dios da instrucciones específicas acerca de que el día de sábado debía ser reposo aún para los esclavos o extranjeros.</a:t>
            </a:r>
          </a:p>
          <a:p>
            <a:pPr marL="0" indent="0" algn="just">
              <a:buNone/>
            </a:pPr>
            <a:endParaRPr lang="es-CO" dirty="0" smtClean="0"/>
          </a:p>
          <a:p>
            <a:pPr marL="0" indent="0" algn="just">
              <a:buNone/>
            </a:pPr>
            <a:r>
              <a:rPr lang="es-CO" dirty="0" smtClean="0">
                <a:solidFill>
                  <a:srgbClr val="FF0000"/>
                </a:solidFill>
              </a:rPr>
              <a:t>Exodo </a:t>
            </a:r>
            <a:r>
              <a:rPr lang="es-CO" dirty="0">
                <a:solidFill>
                  <a:srgbClr val="FF0000"/>
                </a:solidFill>
              </a:rPr>
              <a:t>31:12-17</a:t>
            </a:r>
          </a:p>
          <a:p>
            <a:pPr algn="just"/>
            <a:r>
              <a:rPr lang="es-CO" dirty="0"/>
              <a:t>Dios establece el sábado como la “Señal” distintiva de </a:t>
            </a:r>
            <a:r>
              <a:rPr lang="es-CO" dirty="0" smtClean="0"/>
              <a:t>fidelidad </a:t>
            </a:r>
            <a:r>
              <a:rPr lang="es-CO" dirty="0"/>
              <a:t>de sus hijos</a:t>
            </a:r>
            <a:r>
              <a:rPr lang="es-CO" dirty="0" smtClean="0"/>
              <a:t>.</a:t>
            </a:r>
          </a:p>
          <a:p>
            <a:pPr marL="0" indent="0" algn="just">
              <a:buNone/>
            </a:pPr>
            <a:endParaRPr lang="es-CO" dirty="0" smtClean="0">
              <a:solidFill>
                <a:srgbClr val="FF0000"/>
              </a:solidFill>
            </a:endParaRPr>
          </a:p>
          <a:p>
            <a:pPr marL="0" indent="0" algn="just">
              <a:buNone/>
            </a:pPr>
            <a:r>
              <a:rPr lang="es-CO" dirty="0" smtClean="0">
                <a:solidFill>
                  <a:srgbClr val="FF0000"/>
                </a:solidFill>
              </a:rPr>
              <a:t>Ezequiel </a:t>
            </a:r>
            <a:r>
              <a:rPr lang="es-CO" dirty="0">
                <a:solidFill>
                  <a:srgbClr val="FF0000"/>
                </a:solidFill>
              </a:rPr>
              <a:t>20:12 y 20</a:t>
            </a:r>
          </a:p>
          <a:p>
            <a:pPr algn="just"/>
            <a:r>
              <a:rPr lang="es-CO" dirty="0"/>
              <a:t>900 años más tarde, Dios vuelve a confirmar mediante </a:t>
            </a:r>
            <a:r>
              <a:rPr lang="es-CO" dirty="0" smtClean="0"/>
              <a:t>el profeta </a:t>
            </a:r>
            <a:r>
              <a:rPr lang="es-CO" dirty="0"/>
              <a:t>Ezequiel, que el sábado es la señal de fidelidad de su </a:t>
            </a:r>
            <a:r>
              <a:rPr lang="es-CO" dirty="0" smtClean="0"/>
              <a:t>pueblo, sus </a:t>
            </a:r>
            <a:r>
              <a:rPr lang="es-CO" dirty="0"/>
              <a:t>hijos</a:t>
            </a:r>
            <a:r>
              <a:rPr lang="es-CO" dirty="0" smtClean="0"/>
              <a:t>.</a:t>
            </a:r>
            <a:endParaRPr lang="es-CO" dirty="0"/>
          </a:p>
        </p:txBody>
      </p:sp>
      <p:pic>
        <p:nvPicPr>
          <p:cNvPr id="4" name="Imagen 3"/>
          <p:cNvPicPr>
            <a:picLocks noChangeAspect="1"/>
          </p:cNvPicPr>
          <p:nvPr/>
        </p:nvPicPr>
        <p:blipFill>
          <a:blip r:embed="rId2"/>
          <a:stretch>
            <a:fillRect/>
          </a:stretch>
        </p:blipFill>
        <p:spPr>
          <a:xfrm>
            <a:off x="9344025" y="278296"/>
            <a:ext cx="2847975" cy="1772478"/>
          </a:xfrm>
          <a:prstGeom prst="rect">
            <a:avLst/>
          </a:prstGeom>
        </p:spPr>
      </p:pic>
      <p:pic>
        <p:nvPicPr>
          <p:cNvPr id="5" name="Imagen 4"/>
          <p:cNvPicPr>
            <a:picLocks noChangeAspect="1"/>
          </p:cNvPicPr>
          <p:nvPr/>
        </p:nvPicPr>
        <p:blipFill>
          <a:blip r:embed="rId3"/>
          <a:stretch>
            <a:fillRect/>
          </a:stretch>
        </p:blipFill>
        <p:spPr>
          <a:xfrm>
            <a:off x="9344025" y="2293040"/>
            <a:ext cx="2847975" cy="2119934"/>
          </a:xfrm>
          <a:prstGeom prst="rect">
            <a:avLst/>
          </a:prstGeom>
        </p:spPr>
      </p:pic>
      <p:pic>
        <p:nvPicPr>
          <p:cNvPr id="6" name="Imagen 5"/>
          <p:cNvPicPr>
            <a:picLocks noChangeAspect="1"/>
          </p:cNvPicPr>
          <p:nvPr/>
        </p:nvPicPr>
        <p:blipFill>
          <a:blip r:embed="rId3"/>
          <a:stretch>
            <a:fillRect/>
          </a:stretch>
        </p:blipFill>
        <p:spPr>
          <a:xfrm>
            <a:off x="9344025" y="4641988"/>
            <a:ext cx="2847975" cy="2076864"/>
          </a:xfrm>
          <a:prstGeom prst="rect">
            <a:avLst/>
          </a:prstGeom>
        </p:spPr>
      </p:pic>
    </p:spTree>
    <p:extLst>
      <p:ext uri="{BB962C8B-B14F-4D97-AF65-F5344CB8AC3E}">
        <p14:creationId xmlns:p14="http://schemas.microsoft.com/office/powerpoint/2010/main" val="202257985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13347"/>
            <a:ext cx="7006389" cy="3112169"/>
          </a:xfrm>
        </p:spPr>
        <p:txBody>
          <a:bodyPr/>
          <a:lstStyle/>
          <a:p>
            <a:pPr marL="0" indent="0">
              <a:buNone/>
            </a:pPr>
            <a:r>
              <a:rPr lang="es-CO" dirty="0">
                <a:solidFill>
                  <a:srgbClr val="FF0000"/>
                </a:solidFill>
              </a:rPr>
              <a:t>Exodo 31:18 y 32:16</a:t>
            </a:r>
          </a:p>
          <a:p>
            <a:pPr algn="just"/>
            <a:r>
              <a:rPr lang="es-CO" dirty="0"/>
              <a:t>Los 10 Mandamientos, incluyendo el 4º mandamiento del sábado, fueron escritos personalmente por Dios, con su propio dedo, como una marca clara e irrefutable de su santidad y de su condición eterna. </a:t>
            </a:r>
          </a:p>
          <a:p>
            <a:endParaRPr lang="es-CO" dirty="0"/>
          </a:p>
        </p:txBody>
      </p:sp>
      <p:pic>
        <p:nvPicPr>
          <p:cNvPr id="4" name="Imagen 3"/>
          <p:cNvPicPr>
            <a:picLocks noChangeAspect="1"/>
          </p:cNvPicPr>
          <p:nvPr/>
        </p:nvPicPr>
        <p:blipFill>
          <a:blip r:embed="rId2"/>
          <a:stretch>
            <a:fillRect/>
          </a:stretch>
        </p:blipFill>
        <p:spPr>
          <a:xfrm>
            <a:off x="8069179" y="513347"/>
            <a:ext cx="3599949" cy="3112169"/>
          </a:xfrm>
          <a:prstGeom prst="rect">
            <a:avLst/>
          </a:prstGeom>
        </p:spPr>
      </p:pic>
      <p:sp>
        <p:nvSpPr>
          <p:cNvPr id="5" name="Rectángulo 4"/>
          <p:cNvSpPr/>
          <p:nvPr/>
        </p:nvSpPr>
        <p:spPr>
          <a:xfrm>
            <a:off x="978569" y="4208457"/>
            <a:ext cx="10491536" cy="1815882"/>
          </a:xfrm>
          <a:prstGeom prst="rect">
            <a:avLst/>
          </a:prstGeom>
          <a:solidFill>
            <a:schemeClr val="tx2">
              <a:lumMod val="20000"/>
              <a:lumOff val="80000"/>
            </a:schemeClr>
          </a:solidFill>
          <a:scene3d>
            <a:camera prst="orthographicFront"/>
            <a:lightRig rig="threePt" dir="t"/>
          </a:scene3d>
          <a:sp3d>
            <a:bevelT prst="slope"/>
          </a:sp3d>
        </p:spPr>
        <p:txBody>
          <a:bodyPr wrap="square">
            <a:spAutoFit/>
          </a:bodyPr>
          <a:lstStyle/>
          <a:p>
            <a:pPr algn="just"/>
            <a:r>
              <a:rPr lang="es-CO" sz="2800" dirty="0"/>
              <a:t>Toda la Escritura es inspirada por Dios – </a:t>
            </a:r>
            <a:r>
              <a:rPr lang="es-CO" sz="2800" dirty="0" smtClean="0">
                <a:solidFill>
                  <a:srgbClr val="FF0000"/>
                </a:solidFill>
              </a:rPr>
              <a:t>1Timoteo </a:t>
            </a:r>
            <a:r>
              <a:rPr lang="es-CO" sz="2800" dirty="0">
                <a:solidFill>
                  <a:srgbClr val="FF0000"/>
                </a:solidFill>
              </a:rPr>
              <a:t>3:16 </a:t>
            </a:r>
            <a:r>
              <a:rPr lang="es-CO" sz="2800" dirty="0"/>
              <a:t>– pero escrita por manos humanas dirigidas por el Espíritu Santo. N</a:t>
            </a:r>
            <a:r>
              <a:rPr lang="es-CO" sz="2800" dirty="0" smtClean="0"/>
              <a:t>o </a:t>
            </a:r>
            <a:r>
              <a:rPr lang="es-CO" sz="2800" dirty="0"/>
              <a:t>así los 10 Mandamientos, la única porción de toda la Escritura escrita directamente por Dios.</a:t>
            </a:r>
          </a:p>
        </p:txBody>
      </p:sp>
    </p:spTree>
    <p:extLst>
      <p:ext uri="{BB962C8B-B14F-4D97-AF65-F5344CB8AC3E}">
        <p14:creationId xmlns:p14="http://schemas.microsoft.com/office/powerpoint/2010/main" val="345174812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3347" y="336883"/>
            <a:ext cx="11261558" cy="6240379"/>
          </a:xfrm>
          <a:solidFill>
            <a:schemeClr val="bg2"/>
          </a:solidFill>
          <a:scene3d>
            <a:camera prst="orthographicFront"/>
            <a:lightRig rig="threePt" dir="t"/>
          </a:scene3d>
          <a:sp3d>
            <a:bevelT prst="angle"/>
          </a:sp3d>
        </p:spPr>
        <p:txBody>
          <a:bodyPr>
            <a:normAutofit lnSpcReduction="10000"/>
          </a:bodyPr>
          <a:lstStyle/>
          <a:p>
            <a:pPr marL="0" indent="0">
              <a:buNone/>
            </a:pPr>
            <a:r>
              <a:rPr lang="es-CO" sz="3200" dirty="0" smtClean="0">
                <a:solidFill>
                  <a:srgbClr val="FF0000"/>
                </a:solidFill>
              </a:rPr>
              <a:t>Éxodo </a:t>
            </a:r>
            <a:r>
              <a:rPr lang="es-CO" sz="3200" dirty="0">
                <a:solidFill>
                  <a:srgbClr val="FF0000"/>
                </a:solidFill>
              </a:rPr>
              <a:t>35:1-3</a:t>
            </a:r>
          </a:p>
          <a:p>
            <a:r>
              <a:rPr lang="es-CO" dirty="0"/>
              <a:t>Otra vez Dios le reitera a Moisés la santidad del sábado.</a:t>
            </a:r>
          </a:p>
          <a:p>
            <a:endParaRPr lang="es-CO" dirty="0" smtClean="0"/>
          </a:p>
          <a:p>
            <a:pPr marL="0" indent="0">
              <a:buNone/>
            </a:pPr>
            <a:r>
              <a:rPr lang="es-CO" sz="3200" dirty="0" smtClean="0">
                <a:solidFill>
                  <a:srgbClr val="FF0000"/>
                </a:solidFill>
              </a:rPr>
              <a:t>Levítico </a:t>
            </a:r>
            <a:r>
              <a:rPr lang="es-CO" sz="3200" dirty="0">
                <a:solidFill>
                  <a:srgbClr val="FF0000"/>
                </a:solidFill>
              </a:rPr>
              <a:t>23:3</a:t>
            </a:r>
          </a:p>
          <a:p>
            <a:r>
              <a:rPr lang="es-CO" dirty="0"/>
              <a:t>Se exalta nuevamente la importancia de no trabajar en sábado.</a:t>
            </a:r>
          </a:p>
          <a:p>
            <a:endParaRPr lang="es-CO" dirty="0" smtClean="0"/>
          </a:p>
          <a:p>
            <a:pPr marL="0" indent="0">
              <a:buNone/>
            </a:pPr>
            <a:r>
              <a:rPr lang="es-CO" sz="3200" dirty="0" smtClean="0">
                <a:solidFill>
                  <a:srgbClr val="FF0000"/>
                </a:solidFill>
              </a:rPr>
              <a:t>Isaías </a:t>
            </a:r>
            <a:r>
              <a:rPr lang="es-CO" sz="3200" dirty="0">
                <a:solidFill>
                  <a:srgbClr val="FF0000"/>
                </a:solidFill>
              </a:rPr>
              <a:t>56:1-7</a:t>
            </a:r>
          </a:p>
          <a:p>
            <a:pPr algn="just"/>
            <a:r>
              <a:rPr lang="es-CO" dirty="0"/>
              <a:t>Dios, mediante el profeta Isaías, exalta la grandeza del santo sábado, y hace maravillosas promesas </a:t>
            </a:r>
            <a:r>
              <a:rPr lang="es-CO" dirty="0">
                <a:solidFill>
                  <a:srgbClr val="FF0000"/>
                </a:solidFill>
              </a:rPr>
              <a:t>(v. 7) </a:t>
            </a:r>
            <a:r>
              <a:rPr lang="es-CO" dirty="0"/>
              <a:t>para aquellos que lo santifican</a:t>
            </a:r>
            <a:r>
              <a:rPr lang="es-CO" dirty="0" smtClean="0"/>
              <a:t>.</a:t>
            </a:r>
          </a:p>
          <a:p>
            <a:endParaRPr lang="es-CO" dirty="0"/>
          </a:p>
          <a:p>
            <a:pPr marL="0" indent="0">
              <a:buNone/>
            </a:pPr>
            <a:r>
              <a:rPr lang="es-CO" sz="3200" dirty="0">
                <a:solidFill>
                  <a:srgbClr val="FF0000"/>
                </a:solidFill>
              </a:rPr>
              <a:t>Isaías 58:13, 14</a:t>
            </a:r>
          </a:p>
          <a:p>
            <a:pPr algn="just"/>
            <a:r>
              <a:rPr lang="es-CO" dirty="0"/>
              <a:t>Dios exalta inmensamente la alta santidad de su día sábado de reposo y hace extraordinarias promesas de bendición para quienes los honren</a:t>
            </a:r>
            <a:r>
              <a:rPr lang="es-CO" dirty="0" smtClean="0"/>
              <a:t>.</a:t>
            </a:r>
            <a:endParaRPr lang="es-CO" dirty="0"/>
          </a:p>
          <a:p>
            <a:endParaRPr lang="es-CO" dirty="0"/>
          </a:p>
        </p:txBody>
      </p:sp>
    </p:spTree>
    <p:extLst>
      <p:ext uri="{BB962C8B-B14F-4D97-AF65-F5344CB8AC3E}">
        <p14:creationId xmlns:p14="http://schemas.microsoft.com/office/powerpoint/2010/main" val="247245151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3" y="304800"/>
            <a:ext cx="11454063" cy="6272463"/>
          </a:xfrm>
          <a:solidFill>
            <a:schemeClr val="accent4">
              <a:lumMod val="20000"/>
              <a:lumOff val="80000"/>
            </a:schemeClr>
          </a:solidFill>
          <a:scene3d>
            <a:camera prst="orthographicFront"/>
            <a:lightRig rig="threePt" dir="t"/>
          </a:scene3d>
          <a:sp3d>
            <a:bevelT w="165100" prst="coolSlant"/>
          </a:sp3d>
        </p:spPr>
        <p:txBody>
          <a:bodyPr>
            <a:normAutofit/>
          </a:bodyPr>
          <a:lstStyle/>
          <a:p>
            <a:pPr marL="0" indent="0">
              <a:buNone/>
            </a:pPr>
            <a:r>
              <a:rPr lang="es-CO" sz="3200" dirty="0" smtClean="0">
                <a:solidFill>
                  <a:srgbClr val="FF0000"/>
                </a:solidFill>
              </a:rPr>
              <a:t>Isaías 66:22, 23</a:t>
            </a:r>
          </a:p>
          <a:p>
            <a:pPr algn="just"/>
            <a:r>
              <a:rPr lang="es-CO" dirty="0" smtClean="0"/>
              <a:t>Dios nos explica que el sábado será el día en que seguiremos presentándonos ante él por toda la eternidad para adorarlo. Este pasaje prueba que el sábado no sólo es el día santo de Dios mientras dure este mundo, sino que su santidad se extiende por la eternidad.</a:t>
            </a:r>
          </a:p>
          <a:p>
            <a:pPr marL="0" indent="0">
              <a:buNone/>
            </a:pPr>
            <a:endParaRPr lang="es-CO" dirty="0" smtClean="0"/>
          </a:p>
          <a:p>
            <a:pPr marL="0" indent="0">
              <a:buNone/>
            </a:pPr>
            <a:r>
              <a:rPr lang="es-CO" sz="3200" dirty="0" smtClean="0">
                <a:solidFill>
                  <a:srgbClr val="FF0000"/>
                </a:solidFill>
              </a:rPr>
              <a:t>Jeremías 17:19-27</a:t>
            </a:r>
          </a:p>
          <a:p>
            <a:pPr algn="just"/>
            <a:r>
              <a:rPr lang="es-CO" dirty="0" smtClean="0"/>
              <a:t>Durante la época del cautiverio babilónico, Jeremías resuelve problemas relacionados con la observancia del sábado.</a:t>
            </a:r>
          </a:p>
          <a:p>
            <a:endParaRPr lang="es-CO" dirty="0" smtClean="0"/>
          </a:p>
          <a:p>
            <a:pPr marL="0" indent="0">
              <a:buNone/>
            </a:pPr>
            <a:r>
              <a:rPr lang="es-CO" sz="3200" dirty="0" smtClean="0">
                <a:solidFill>
                  <a:srgbClr val="FF0000"/>
                </a:solidFill>
              </a:rPr>
              <a:t>Ezequiel 22:26</a:t>
            </a:r>
          </a:p>
          <a:p>
            <a:pPr algn="just"/>
            <a:r>
              <a:rPr lang="es-CO" dirty="0" smtClean="0"/>
              <a:t>Aquí el profeta dice que hay personas que no distinguen la diferencia entre lo santo y lo profano, y que no respetan la santidad del sábado.</a:t>
            </a:r>
          </a:p>
        </p:txBody>
      </p:sp>
    </p:spTree>
    <p:extLst>
      <p:ext uri="{BB962C8B-B14F-4D97-AF65-F5344CB8AC3E}">
        <p14:creationId xmlns:p14="http://schemas.microsoft.com/office/powerpoint/2010/main" val="42974088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9387" y="192506"/>
            <a:ext cx="11165308" cy="946484"/>
          </a:xfrm>
          <a:solidFill>
            <a:schemeClr val="bg2"/>
          </a:solidFill>
          <a:scene3d>
            <a:camera prst="orthographicFront"/>
            <a:lightRig rig="threePt" dir="t"/>
          </a:scene3d>
          <a:sp3d>
            <a:bevelT prst="angle"/>
          </a:sp3d>
        </p:spPr>
        <p:txBody>
          <a:bodyPr>
            <a:normAutofit/>
          </a:bodyPr>
          <a:lstStyle/>
          <a:p>
            <a:pPr marL="0" indent="0" algn="ctr">
              <a:buNone/>
            </a:pPr>
            <a:r>
              <a:rPr lang="es-CO" sz="4800" b="1" dirty="0" smtClean="0"/>
              <a:t>EL SÁBADO EN EL NUEVO TESTAMENTO</a:t>
            </a:r>
            <a:endParaRPr lang="es-CO" sz="4800" b="1" dirty="0"/>
          </a:p>
        </p:txBody>
      </p:sp>
      <p:pic>
        <p:nvPicPr>
          <p:cNvPr id="4" name="Imagen 3"/>
          <p:cNvPicPr>
            <a:picLocks noChangeAspect="1"/>
          </p:cNvPicPr>
          <p:nvPr/>
        </p:nvPicPr>
        <p:blipFill>
          <a:blip r:embed="rId2"/>
          <a:stretch>
            <a:fillRect/>
          </a:stretch>
        </p:blipFill>
        <p:spPr>
          <a:xfrm>
            <a:off x="8069179" y="1254022"/>
            <a:ext cx="3944601" cy="3638819"/>
          </a:xfrm>
          <a:prstGeom prst="rect">
            <a:avLst/>
          </a:prstGeom>
        </p:spPr>
      </p:pic>
      <p:sp>
        <p:nvSpPr>
          <p:cNvPr id="6" name="Rectángulo 5"/>
          <p:cNvSpPr/>
          <p:nvPr/>
        </p:nvSpPr>
        <p:spPr>
          <a:xfrm>
            <a:off x="529387" y="1254023"/>
            <a:ext cx="7427497" cy="3785652"/>
          </a:xfrm>
          <a:prstGeom prst="rect">
            <a:avLst/>
          </a:prstGeom>
        </p:spPr>
        <p:txBody>
          <a:bodyPr wrap="square">
            <a:spAutoFit/>
          </a:bodyPr>
          <a:lstStyle/>
          <a:p>
            <a:pPr algn="ctr"/>
            <a:r>
              <a:rPr lang="es-CO" sz="3600" b="1" dirty="0"/>
              <a:t>El ejemplo del Señor </a:t>
            </a:r>
            <a:r>
              <a:rPr lang="es-CO" sz="3600" b="1" dirty="0" smtClean="0"/>
              <a:t>Jesús, </a:t>
            </a:r>
          </a:p>
          <a:p>
            <a:pPr algn="ctr"/>
            <a:r>
              <a:rPr lang="es-CO" sz="3600" b="1" dirty="0" smtClean="0"/>
              <a:t>Autor del sábado.</a:t>
            </a:r>
            <a:endParaRPr lang="es-CO" sz="3600" b="1" dirty="0"/>
          </a:p>
          <a:p>
            <a:r>
              <a:rPr lang="es-CO" sz="2800" dirty="0">
                <a:solidFill>
                  <a:srgbClr val="FF0000"/>
                </a:solidFill>
              </a:rPr>
              <a:t>S. Mateo 5:17-20</a:t>
            </a:r>
          </a:p>
          <a:p>
            <a:pPr algn="just"/>
            <a:r>
              <a:rPr lang="es-CO" sz="2800" dirty="0"/>
              <a:t>Muy contrario a la creencia popular que enseña que Cristo cambió la santidad de la ley de Dios, él claramente dejó establecido que nunca pensaría en cambiar la ley, y que esta permanecerá inconmovible mientras existiera el mundo. </a:t>
            </a:r>
          </a:p>
        </p:txBody>
      </p:sp>
      <p:sp>
        <p:nvSpPr>
          <p:cNvPr id="7" name="Rectángulo 6"/>
          <p:cNvSpPr/>
          <p:nvPr/>
        </p:nvSpPr>
        <p:spPr>
          <a:xfrm>
            <a:off x="529387" y="5325525"/>
            <a:ext cx="11165308" cy="1384995"/>
          </a:xfrm>
          <a:prstGeom prst="rect">
            <a:avLst/>
          </a:prstGeom>
          <a:solidFill>
            <a:schemeClr val="bg2"/>
          </a:solidFill>
          <a:scene3d>
            <a:camera prst="orthographicFront"/>
            <a:lightRig rig="threePt" dir="t"/>
          </a:scene3d>
          <a:sp3d>
            <a:bevelT prst="angle"/>
          </a:sp3d>
        </p:spPr>
        <p:txBody>
          <a:bodyPr wrap="square">
            <a:spAutoFit/>
          </a:bodyPr>
          <a:lstStyle/>
          <a:p>
            <a:pPr algn="just"/>
            <a:r>
              <a:rPr lang="es-CO" sz="2800" dirty="0" smtClean="0"/>
              <a:t>Asimismo enseñó que cualquiera que quebrante aún el más pequeño de estos mandamientos, será llamado “pequeño” en el reino de los cielos. Es decir, no entraría al reino de los cielos. </a:t>
            </a:r>
            <a:r>
              <a:rPr lang="es-CO" sz="2800" dirty="0" smtClean="0">
                <a:solidFill>
                  <a:srgbClr val="FF0000"/>
                </a:solidFill>
              </a:rPr>
              <a:t>(Ver Ap.22:14). </a:t>
            </a:r>
            <a:endParaRPr lang="es-CO" sz="2800" dirty="0">
              <a:solidFill>
                <a:srgbClr val="FF0000"/>
              </a:solidFill>
            </a:endParaRPr>
          </a:p>
        </p:txBody>
      </p:sp>
      <p:sp>
        <p:nvSpPr>
          <p:cNvPr id="8" name="Rectángulo 7"/>
          <p:cNvSpPr/>
          <p:nvPr/>
        </p:nvSpPr>
        <p:spPr>
          <a:xfrm>
            <a:off x="8069179" y="1254022"/>
            <a:ext cx="2679032" cy="830997"/>
          </a:xfrm>
          <a:prstGeom prst="rect">
            <a:avLst/>
          </a:prstGeom>
          <a:solidFill>
            <a:schemeClr val="bg2"/>
          </a:solidFill>
        </p:spPr>
        <p:txBody>
          <a:bodyPr wrap="square">
            <a:spAutoFit/>
          </a:bodyPr>
          <a:lstStyle/>
          <a:p>
            <a:r>
              <a:rPr lang="es-CO" sz="2400" dirty="0"/>
              <a:t>Jesús iba al templo cada sábado.</a:t>
            </a:r>
          </a:p>
        </p:txBody>
      </p:sp>
    </p:spTree>
    <p:extLst>
      <p:ext uri="{BB962C8B-B14F-4D97-AF65-F5344CB8AC3E}">
        <p14:creationId xmlns:p14="http://schemas.microsoft.com/office/powerpoint/2010/main" val="259827051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68968"/>
            <a:ext cx="11341768" cy="6144127"/>
          </a:xfrm>
          <a:solidFill>
            <a:schemeClr val="accent5">
              <a:lumMod val="20000"/>
              <a:lumOff val="80000"/>
            </a:schemeClr>
          </a:solidFill>
          <a:scene3d>
            <a:camera prst="orthographicFront"/>
            <a:lightRig rig="threePt" dir="t"/>
          </a:scene3d>
          <a:sp3d>
            <a:bevelT prst="angle"/>
          </a:sp3d>
        </p:spPr>
        <p:txBody>
          <a:bodyPr>
            <a:normAutofit lnSpcReduction="10000"/>
          </a:bodyPr>
          <a:lstStyle/>
          <a:p>
            <a:pPr marL="0" indent="0">
              <a:buNone/>
            </a:pPr>
            <a:r>
              <a:rPr lang="es-CO" sz="3200" dirty="0">
                <a:solidFill>
                  <a:srgbClr val="FF0000"/>
                </a:solidFill>
              </a:rPr>
              <a:t>S. Mateo 12:1-14</a:t>
            </a:r>
          </a:p>
          <a:p>
            <a:pPr algn="just"/>
            <a:r>
              <a:rPr lang="es-CO" dirty="0"/>
              <a:t>Jesús es confrontado por los fariseos por su manera de santificar el Sábado. Nuestro Señor aprovecha la ocasión para darnos grandes lecciones acerca de la manera correcta de guardar el día de reposo.</a:t>
            </a:r>
          </a:p>
          <a:p>
            <a:endParaRPr lang="es-CO" dirty="0" smtClean="0"/>
          </a:p>
          <a:p>
            <a:pPr marL="0" indent="0">
              <a:buNone/>
            </a:pPr>
            <a:r>
              <a:rPr lang="es-CO" sz="3200" dirty="0" smtClean="0">
                <a:solidFill>
                  <a:srgbClr val="FF0000"/>
                </a:solidFill>
              </a:rPr>
              <a:t>S</a:t>
            </a:r>
            <a:r>
              <a:rPr lang="es-CO" sz="3200" dirty="0">
                <a:solidFill>
                  <a:srgbClr val="FF0000"/>
                </a:solidFill>
              </a:rPr>
              <a:t>. Lucas 4:16</a:t>
            </a:r>
          </a:p>
          <a:p>
            <a:pPr algn="just"/>
            <a:r>
              <a:rPr lang="es-CO" dirty="0"/>
              <a:t>Jesús visita Nazaret, donde se había criado, y conforme a su costumbre, el sábado fue a la iglesia (para los judíos sinagoga). En esta ocasión, como muchas otras veces, se levantó a leer y discutir las Escrituras, lo cual una forma muy similar a nuestra clase de Escuela </a:t>
            </a:r>
            <a:r>
              <a:rPr lang="es-CO" dirty="0" smtClean="0"/>
              <a:t>Sabática.</a:t>
            </a:r>
          </a:p>
          <a:p>
            <a:endParaRPr lang="es-CO" dirty="0"/>
          </a:p>
          <a:p>
            <a:pPr marL="0" indent="0">
              <a:buNone/>
            </a:pPr>
            <a:r>
              <a:rPr lang="es-CO" dirty="0">
                <a:solidFill>
                  <a:srgbClr val="FF0000"/>
                </a:solidFill>
              </a:rPr>
              <a:t>S. Lucas 4:31</a:t>
            </a:r>
          </a:p>
          <a:p>
            <a:pPr algn="just"/>
            <a:r>
              <a:rPr lang="es-CO" dirty="0"/>
              <a:t>Más tarde visitó a Capernaum y los sábados les enseñaba; aquí tenemos nuevamente un modelo de nuestra clase de Escuela Sabática</a:t>
            </a:r>
            <a:r>
              <a:rPr lang="es-CO" dirty="0" smtClean="0"/>
              <a:t>.</a:t>
            </a:r>
            <a:endParaRPr lang="es-CO" dirty="0"/>
          </a:p>
          <a:p>
            <a:endParaRPr lang="es-CO" dirty="0"/>
          </a:p>
        </p:txBody>
      </p:sp>
    </p:spTree>
    <p:extLst>
      <p:ext uri="{BB962C8B-B14F-4D97-AF65-F5344CB8AC3E}">
        <p14:creationId xmlns:p14="http://schemas.microsoft.com/office/powerpoint/2010/main" val="288383666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674" y="176463"/>
            <a:ext cx="11630526" cy="6681537"/>
          </a:xfrm>
          <a:solidFill>
            <a:schemeClr val="bg1"/>
          </a:solidFill>
          <a:scene3d>
            <a:camera prst="orthographicFront"/>
            <a:lightRig rig="threePt" dir="t"/>
          </a:scene3d>
          <a:sp3d>
            <a:bevelT prst="slope"/>
          </a:sp3d>
        </p:spPr>
        <p:txBody>
          <a:bodyPr>
            <a:normAutofit fontScale="92500" lnSpcReduction="20000"/>
          </a:bodyPr>
          <a:lstStyle/>
          <a:p>
            <a:pPr marL="0" indent="0">
              <a:buNone/>
            </a:pPr>
            <a:r>
              <a:rPr lang="es-CO" dirty="0">
                <a:solidFill>
                  <a:srgbClr val="FF0000"/>
                </a:solidFill>
              </a:rPr>
              <a:t>S. Lucas 6:5</a:t>
            </a:r>
          </a:p>
          <a:p>
            <a:r>
              <a:rPr lang="es-CO" dirty="0"/>
              <a:t>Aquí Jesús nos dice que él es Señor del sábado. Esto coincide con la declaración de Juan en el </a:t>
            </a:r>
            <a:r>
              <a:rPr lang="es-CO" dirty="0" smtClean="0">
                <a:solidFill>
                  <a:srgbClr val="FF0000"/>
                </a:solidFill>
              </a:rPr>
              <a:t>Apocalipsis </a:t>
            </a:r>
            <a:r>
              <a:rPr lang="es-CO" dirty="0">
                <a:solidFill>
                  <a:srgbClr val="FF0000"/>
                </a:solidFill>
              </a:rPr>
              <a:t>1:10 </a:t>
            </a:r>
            <a:r>
              <a:rPr lang="es-CO" dirty="0"/>
              <a:t>en que Jesús se manifestó a </a:t>
            </a:r>
            <a:r>
              <a:rPr lang="es-CO" dirty="0" smtClean="0"/>
              <a:t>Juan en </a:t>
            </a:r>
            <a:r>
              <a:rPr lang="es-CO" dirty="0"/>
              <a:t>el Día del Señor, o sea, en sábado.</a:t>
            </a:r>
          </a:p>
          <a:p>
            <a:pPr marL="0" indent="0">
              <a:buNone/>
            </a:pPr>
            <a:endParaRPr lang="es-CO" dirty="0" smtClean="0"/>
          </a:p>
          <a:p>
            <a:pPr marL="0" indent="0">
              <a:buNone/>
            </a:pPr>
            <a:r>
              <a:rPr lang="es-CO" dirty="0" smtClean="0">
                <a:solidFill>
                  <a:srgbClr val="FF0000"/>
                </a:solidFill>
              </a:rPr>
              <a:t>S</a:t>
            </a:r>
            <a:r>
              <a:rPr lang="es-CO" dirty="0">
                <a:solidFill>
                  <a:srgbClr val="FF0000"/>
                </a:solidFill>
              </a:rPr>
              <a:t>. Lucas 6:6-11</a:t>
            </a:r>
          </a:p>
          <a:p>
            <a:pPr algn="just"/>
            <a:r>
              <a:rPr lang="es-CO" dirty="0"/>
              <a:t>Jesús vuelve a enfrentarse con los fariseos por su equivocada manera de guardar el sábado, y que lo convertía más bien en una pesada carga que en un día de santo gozo y bendición</a:t>
            </a:r>
            <a:r>
              <a:rPr lang="es-CO" dirty="0" smtClean="0"/>
              <a:t>. Los fariseos le había agregado al sábado 1521 leyes para observar el sábado, lo que lo hacía difícil de guardar. </a:t>
            </a:r>
            <a:endParaRPr lang="es-CO" dirty="0"/>
          </a:p>
          <a:p>
            <a:pPr marL="0" indent="0">
              <a:buNone/>
            </a:pPr>
            <a:endParaRPr lang="es-CO" dirty="0" smtClean="0"/>
          </a:p>
          <a:p>
            <a:pPr marL="0" indent="0">
              <a:buNone/>
            </a:pPr>
            <a:r>
              <a:rPr lang="es-CO" dirty="0" smtClean="0">
                <a:solidFill>
                  <a:srgbClr val="FF0000"/>
                </a:solidFill>
              </a:rPr>
              <a:t>S</a:t>
            </a:r>
            <a:r>
              <a:rPr lang="es-CO" dirty="0">
                <a:solidFill>
                  <a:srgbClr val="FF0000"/>
                </a:solidFill>
              </a:rPr>
              <a:t>. Lucas 13:10-17</a:t>
            </a:r>
          </a:p>
          <a:p>
            <a:r>
              <a:rPr lang="es-CO" dirty="0"/>
              <a:t>Nuevamente Jesús enseña que es correcto hacer el bien en día sábado.</a:t>
            </a:r>
          </a:p>
          <a:p>
            <a:pPr marL="0" indent="0">
              <a:buNone/>
            </a:pPr>
            <a:endParaRPr lang="es-CO" dirty="0" smtClean="0"/>
          </a:p>
          <a:p>
            <a:pPr marL="0" indent="0">
              <a:buNone/>
            </a:pPr>
            <a:r>
              <a:rPr lang="es-CO" dirty="0" smtClean="0">
                <a:solidFill>
                  <a:srgbClr val="FF0000"/>
                </a:solidFill>
              </a:rPr>
              <a:t>S</a:t>
            </a:r>
            <a:r>
              <a:rPr lang="es-CO" dirty="0">
                <a:solidFill>
                  <a:srgbClr val="FF0000"/>
                </a:solidFill>
              </a:rPr>
              <a:t>. Lucas 14:1-6</a:t>
            </a:r>
          </a:p>
          <a:p>
            <a:pPr algn="just"/>
            <a:r>
              <a:rPr lang="es-CO" dirty="0"/>
              <a:t>Jesús, de visita en casa de un gobernante, enseña otra vez más la importancia de hacer el bien en el día de sábado. Es por esta repetida y clara enseñanza de Jesús que sabemos que es correcto a los médicos y empleados de la salud trabajar en sábado atendiendo a los enfermos</a:t>
            </a:r>
            <a:r>
              <a:rPr lang="es-CO" dirty="0" smtClean="0"/>
              <a:t>.</a:t>
            </a:r>
            <a:endParaRPr lang="es-CO" dirty="0"/>
          </a:p>
        </p:txBody>
      </p:sp>
    </p:spTree>
    <p:extLst>
      <p:ext uri="{BB962C8B-B14F-4D97-AF65-F5344CB8AC3E}">
        <p14:creationId xmlns:p14="http://schemas.microsoft.com/office/powerpoint/2010/main" val="34581051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401053"/>
            <a:ext cx="8133349" cy="3433010"/>
          </a:xfrm>
        </p:spPr>
        <p:txBody>
          <a:bodyPr>
            <a:normAutofit/>
          </a:bodyPr>
          <a:lstStyle/>
          <a:p>
            <a:pPr marL="0" indent="0">
              <a:buNone/>
            </a:pPr>
            <a:r>
              <a:rPr lang="es-CO" sz="3200" dirty="0">
                <a:solidFill>
                  <a:srgbClr val="FF0000"/>
                </a:solidFill>
              </a:rPr>
              <a:t>S. Lucas 23:54 a 24:3</a:t>
            </a:r>
          </a:p>
          <a:p>
            <a:pPr algn="just"/>
            <a:r>
              <a:rPr lang="es-CO" dirty="0"/>
              <a:t>Muerto Jesús el viernes de tarde, llamado en la Biblia “Día de Preparación” (porque en él las familias se preparaban para guardar el sábado) fue sepultado. Las mujeres que le servían </a:t>
            </a:r>
            <a:r>
              <a:rPr lang="es-CO" dirty="0" smtClean="0"/>
              <a:t>“DESCANSARON EL SÁBADO, CONFORME AL MANDAMIENTO”, </a:t>
            </a:r>
            <a:r>
              <a:rPr lang="es-CO" dirty="0"/>
              <a:t>y el domingo de madrugada regresaron para descubrir que Jesús había resucitado. </a:t>
            </a:r>
            <a:endParaRPr lang="es-CO" dirty="0" smtClean="0"/>
          </a:p>
        </p:txBody>
      </p:sp>
      <p:sp>
        <p:nvSpPr>
          <p:cNvPr id="4" name="Rectángulo 3"/>
          <p:cNvSpPr/>
          <p:nvPr/>
        </p:nvSpPr>
        <p:spPr>
          <a:xfrm>
            <a:off x="497304" y="4661919"/>
            <a:ext cx="10828421" cy="954107"/>
          </a:xfrm>
          <a:prstGeom prst="rect">
            <a:avLst/>
          </a:prstGeom>
          <a:solidFill>
            <a:schemeClr val="bg1"/>
          </a:solidFill>
          <a:scene3d>
            <a:camera prst="orthographicFront"/>
            <a:lightRig rig="threePt" dir="t"/>
          </a:scene3d>
          <a:sp3d>
            <a:bevelT prst="angle"/>
          </a:sp3d>
        </p:spPr>
        <p:txBody>
          <a:bodyPr wrap="square">
            <a:spAutoFit/>
          </a:bodyPr>
          <a:lstStyle/>
          <a:p>
            <a:pPr algn="just"/>
            <a:r>
              <a:rPr lang="es-CO" sz="2800" dirty="0"/>
              <a:t>Es muy interesante notar que Jesús murió un viernes, y resucitó el domingo; aún en la tumba Jesús descansó el sábado</a:t>
            </a:r>
            <a:r>
              <a:rPr lang="es-CO" sz="2800" dirty="0" smtClean="0"/>
              <a:t>.  </a:t>
            </a:r>
            <a:endParaRPr lang="es-CO" sz="2800" dirty="0"/>
          </a:p>
        </p:txBody>
      </p:sp>
      <p:pic>
        <p:nvPicPr>
          <p:cNvPr id="5" name="Imagen 4"/>
          <p:cNvPicPr>
            <a:picLocks noChangeAspect="1"/>
          </p:cNvPicPr>
          <p:nvPr/>
        </p:nvPicPr>
        <p:blipFill>
          <a:blip r:embed="rId2"/>
          <a:stretch>
            <a:fillRect/>
          </a:stretch>
        </p:blipFill>
        <p:spPr>
          <a:xfrm>
            <a:off x="9176084" y="401053"/>
            <a:ext cx="2623887" cy="3577389"/>
          </a:xfrm>
          <a:prstGeom prst="rect">
            <a:avLst/>
          </a:prstGeom>
        </p:spPr>
      </p:pic>
    </p:spTree>
    <p:extLst>
      <p:ext uri="{BB962C8B-B14F-4D97-AF65-F5344CB8AC3E}">
        <p14:creationId xmlns:p14="http://schemas.microsoft.com/office/powerpoint/2010/main" val="260844764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390916"/>
            <a:ext cx="11421979" cy="818148"/>
          </a:xfrm>
          <a:solidFill>
            <a:schemeClr val="bg2"/>
          </a:solidFill>
          <a:scene3d>
            <a:camera prst="orthographicFront"/>
            <a:lightRig rig="threePt" dir="t"/>
          </a:scene3d>
          <a:sp3d>
            <a:bevelT prst="angle"/>
          </a:sp3d>
        </p:spPr>
        <p:txBody>
          <a:bodyPr/>
          <a:lstStyle/>
          <a:p>
            <a:pPr marL="0" indent="0">
              <a:buNone/>
            </a:pPr>
            <a:r>
              <a:rPr lang="es-CO" sz="4800" b="1" dirty="0" smtClean="0"/>
              <a:t>EJEMPLO DE PABLO Y LOS DISCÍPULOS</a:t>
            </a:r>
          </a:p>
        </p:txBody>
      </p:sp>
      <p:sp>
        <p:nvSpPr>
          <p:cNvPr id="4" name="Rectángulo 3"/>
          <p:cNvSpPr/>
          <p:nvPr/>
        </p:nvSpPr>
        <p:spPr>
          <a:xfrm>
            <a:off x="657728" y="1576361"/>
            <a:ext cx="8422106" cy="2062103"/>
          </a:xfrm>
          <a:prstGeom prst="rect">
            <a:avLst/>
          </a:prstGeom>
        </p:spPr>
        <p:txBody>
          <a:bodyPr wrap="square">
            <a:spAutoFit/>
          </a:bodyPr>
          <a:lstStyle/>
          <a:p>
            <a:r>
              <a:rPr lang="es-CO" sz="3200" dirty="0">
                <a:solidFill>
                  <a:srgbClr val="FF0000"/>
                </a:solidFill>
              </a:rPr>
              <a:t>Hechos 13:42</a:t>
            </a:r>
          </a:p>
          <a:p>
            <a:pPr marL="457200" indent="-457200">
              <a:buFont typeface="Arial" panose="020B0604020202020204" pitchFamily="34" charset="0"/>
              <a:buChar char="•"/>
            </a:pPr>
            <a:r>
              <a:rPr lang="es-CO" sz="3200" dirty="0"/>
              <a:t>Los oyentes en la sinagoga les rogaron regresar el siguiente sábado.</a:t>
            </a:r>
          </a:p>
          <a:p>
            <a:endParaRPr lang="es-CO" sz="3200" dirty="0"/>
          </a:p>
        </p:txBody>
      </p:sp>
      <p:pic>
        <p:nvPicPr>
          <p:cNvPr id="5" name="Imagen 4"/>
          <p:cNvPicPr>
            <a:picLocks noChangeAspect="1"/>
          </p:cNvPicPr>
          <p:nvPr/>
        </p:nvPicPr>
        <p:blipFill>
          <a:blip r:embed="rId2"/>
          <a:stretch>
            <a:fillRect/>
          </a:stretch>
        </p:blipFill>
        <p:spPr>
          <a:xfrm>
            <a:off x="9079834" y="1331496"/>
            <a:ext cx="2438400" cy="2454442"/>
          </a:xfrm>
          <a:prstGeom prst="rect">
            <a:avLst/>
          </a:prstGeom>
        </p:spPr>
      </p:pic>
      <p:sp>
        <p:nvSpPr>
          <p:cNvPr id="6" name="Rectángulo 5"/>
          <p:cNvSpPr/>
          <p:nvPr/>
        </p:nvSpPr>
        <p:spPr>
          <a:xfrm>
            <a:off x="657728" y="3947499"/>
            <a:ext cx="11117176" cy="2308324"/>
          </a:xfrm>
          <a:prstGeom prst="rect">
            <a:avLst/>
          </a:prstGeom>
          <a:solidFill>
            <a:schemeClr val="accent6">
              <a:lumMod val="20000"/>
              <a:lumOff val="80000"/>
            </a:schemeClr>
          </a:solidFill>
          <a:scene3d>
            <a:camera prst="orthographicFront"/>
            <a:lightRig rig="threePt" dir="t"/>
          </a:scene3d>
          <a:sp3d>
            <a:bevelT prst="slope"/>
          </a:sp3d>
        </p:spPr>
        <p:txBody>
          <a:bodyPr wrap="square">
            <a:spAutoFit/>
          </a:bodyPr>
          <a:lstStyle/>
          <a:p>
            <a:r>
              <a:rPr lang="es-CO" sz="3200" dirty="0">
                <a:solidFill>
                  <a:srgbClr val="FF0000"/>
                </a:solidFill>
              </a:rPr>
              <a:t>Hechos 13:14</a:t>
            </a:r>
          </a:p>
          <a:p>
            <a:pPr marL="457200" indent="-457200" algn="just">
              <a:buFont typeface="Arial" panose="020B0604020202020204" pitchFamily="34" charset="0"/>
              <a:buChar char="•"/>
            </a:pPr>
            <a:r>
              <a:rPr lang="es-CO" sz="2800" dirty="0"/>
              <a:t>Años después de la resurrección de nuestro Señor Jesucristo, Pablo y Bernabé guardaban el sábado durante sus viajes misioneros. Esto prueba que los discípulos y la iglesia toda continuaba guardando el sábado</a:t>
            </a:r>
            <a:r>
              <a:rPr lang="es-CO" sz="2800" dirty="0" smtClean="0"/>
              <a:t>.</a:t>
            </a:r>
            <a:endParaRPr lang="es-CO" sz="2800" dirty="0"/>
          </a:p>
        </p:txBody>
      </p:sp>
    </p:spTree>
    <p:extLst>
      <p:ext uri="{BB962C8B-B14F-4D97-AF65-F5344CB8AC3E}">
        <p14:creationId xmlns:p14="http://schemas.microsoft.com/office/powerpoint/2010/main" val="29896730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401054"/>
            <a:ext cx="11438021" cy="6320588"/>
          </a:xfrm>
          <a:solidFill>
            <a:schemeClr val="bg2"/>
          </a:solidFill>
          <a:scene3d>
            <a:camera prst="orthographicFront"/>
            <a:lightRig rig="threePt" dir="t"/>
          </a:scene3d>
          <a:sp3d>
            <a:bevelT prst="angle"/>
          </a:sp3d>
        </p:spPr>
        <p:txBody>
          <a:bodyPr>
            <a:normAutofit fontScale="92500" lnSpcReduction="20000"/>
          </a:bodyPr>
          <a:lstStyle/>
          <a:p>
            <a:pPr marL="0" indent="0">
              <a:buNone/>
            </a:pPr>
            <a:r>
              <a:rPr lang="es-CO" sz="3800" dirty="0" smtClean="0">
                <a:solidFill>
                  <a:srgbClr val="FF0000"/>
                </a:solidFill>
              </a:rPr>
              <a:t>Hechos </a:t>
            </a:r>
            <a:r>
              <a:rPr lang="es-CO" sz="3800" dirty="0">
                <a:solidFill>
                  <a:srgbClr val="FF0000"/>
                </a:solidFill>
              </a:rPr>
              <a:t>13:44</a:t>
            </a:r>
          </a:p>
          <a:p>
            <a:pPr algn="just"/>
            <a:r>
              <a:rPr lang="es-CO" dirty="0" smtClean="0"/>
              <a:t>Efectivamente</a:t>
            </a:r>
            <a:r>
              <a:rPr lang="es-CO" dirty="0"/>
              <a:t>, el siguiente sábado se juntó casi toda la ciudad a escuchar la palabra de Dios, y esto incluía tanto a judíos como a gentiles. Vale la pena destacar que esta ciudad, Antioquía de </a:t>
            </a:r>
            <a:r>
              <a:rPr lang="es-CO" dirty="0" err="1"/>
              <a:t>Pisidia</a:t>
            </a:r>
            <a:r>
              <a:rPr lang="es-CO" dirty="0"/>
              <a:t>, era una ciudad totalmente pagana.</a:t>
            </a:r>
          </a:p>
          <a:p>
            <a:endParaRPr lang="es-CO" dirty="0" smtClean="0"/>
          </a:p>
          <a:p>
            <a:pPr marL="0" indent="0">
              <a:buNone/>
            </a:pPr>
            <a:r>
              <a:rPr lang="es-CO" sz="3500" dirty="0" smtClean="0">
                <a:solidFill>
                  <a:srgbClr val="FF0000"/>
                </a:solidFill>
              </a:rPr>
              <a:t>Hechos </a:t>
            </a:r>
            <a:r>
              <a:rPr lang="es-CO" sz="3500" dirty="0">
                <a:solidFill>
                  <a:srgbClr val="FF0000"/>
                </a:solidFill>
              </a:rPr>
              <a:t>16:13</a:t>
            </a:r>
          </a:p>
          <a:p>
            <a:pPr algn="just"/>
            <a:r>
              <a:rPr lang="es-CO" dirty="0"/>
              <a:t>En su visita a Filipos se reunieron a guardar el sábado junto al río, donde predicaron a las mujeres.</a:t>
            </a:r>
          </a:p>
          <a:p>
            <a:endParaRPr lang="es-CO" dirty="0" smtClean="0"/>
          </a:p>
          <a:p>
            <a:pPr marL="0" indent="0">
              <a:buNone/>
            </a:pPr>
            <a:r>
              <a:rPr lang="es-CO" sz="3600" dirty="0" smtClean="0">
                <a:solidFill>
                  <a:srgbClr val="FF0000"/>
                </a:solidFill>
              </a:rPr>
              <a:t>Hechos </a:t>
            </a:r>
            <a:r>
              <a:rPr lang="es-CO" sz="3600" dirty="0">
                <a:solidFill>
                  <a:srgbClr val="FF0000"/>
                </a:solidFill>
              </a:rPr>
              <a:t>17:1, 2</a:t>
            </a:r>
          </a:p>
          <a:p>
            <a:r>
              <a:rPr lang="es-CO" dirty="0"/>
              <a:t>Más tarde, en Tesalónica, Pablo, “como acostumbraba”, por tres sábados se reunió en la iglesia a discutir la Palabra de Dios.</a:t>
            </a:r>
          </a:p>
          <a:p>
            <a:pPr marL="0" indent="0">
              <a:buNone/>
            </a:pPr>
            <a:endParaRPr lang="es-CO" dirty="0" smtClean="0"/>
          </a:p>
          <a:p>
            <a:pPr marL="0" indent="0">
              <a:buNone/>
            </a:pPr>
            <a:r>
              <a:rPr lang="es-CO" sz="3500" dirty="0" smtClean="0">
                <a:solidFill>
                  <a:srgbClr val="FF0000"/>
                </a:solidFill>
              </a:rPr>
              <a:t>Hechos </a:t>
            </a:r>
            <a:r>
              <a:rPr lang="es-CO" sz="3500" dirty="0">
                <a:solidFill>
                  <a:srgbClr val="FF0000"/>
                </a:solidFill>
              </a:rPr>
              <a:t>18:1-4</a:t>
            </a:r>
          </a:p>
          <a:p>
            <a:pPr algn="just"/>
            <a:r>
              <a:rPr lang="es-CO" dirty="0"/>
              <a:t>Ahora en Corinto, Pablo se reunía en la sinagoga a persuadir a judíos y a griegos acerca de Jesucristo</a:t>
            </a:r>
            <a:r>
              <a:rPr lang="es-CO" dirty="0" smtClean="0"/>
              <a:t>.</a:t>
            </a:r>
            <a:endParaRPr lang="es-CO" dirty="0"/>
          </a:p>
        </p:txBody>
      </p:sp>
    </p:spTree>
    <p:extLst>
      <p:ext uri="{BB962C8B-B14F-4D97-AF65-F5344CB8AC3E}">
        <p14:creationId xmlns:p14="http://schemas.microsoft.com/office/powerpoint/2010/main" val="248821964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401052"/>
            <a:ext cx="11405936" cy="6256421"/>
          </a:xfrm>
          <a:solidFill>
            <a:schemeClr val="bg2"/>
          </a:solidFill>
          <a:scene3d>
            <a:camera prst="orthographicFront"/>
            <a:lightRig rig="threePt" dir="t"/>
          </a:scene3d>
          <a:sp3d>
            <a:bevelT prst="slope"/>
          </a:sp3d>
        </p:spPr>
        <p:txBody>
          <a:bodyPr/>
          <a:lstStyle/>
          <a:p>
            <a:pPr marL="0" indent="0">
              <a:buNone/>
            </a:pPr>
            <a:r>
              <a:rPr lang="es-CO" sz="3200" dirty="0" smtClean="0">
                <a:solidFill>
                  <a:srgbClr val="FF0000"/>
                </a:solidFill>
              </a:rPr>
              <a:t>Romanos 3:31.</a:t>
            </a:r>
          </a:p>
          <a:p>
            <a:r>
              <a:rPr lang="es-CO" dirty="0" smtClean="0"/>
              <a:t>Pablo dice que la fe no anula la Ley de Dios, por el contrario la exalta.</a:t>
            </a:r>
            <a:endParaRPr lang="es-CO" dirty="0"/>
          </a:p>
          <a:p>
            <a:endParaRPr lang="es-CO" dirty="0" smtClean="0"/>
          </a:p>
          <a:p>
            <a:pPr marL="0" indent="0">
              <a:buNone/>
            </a:pPr>
            <a:r>
              <a:rPr lang="es-CO" sz="3200" dirty="0" smtClean="0">
                <a:solidFill>
                  <a:srgbClr val="FF0000"/>
                </a:solidFill>
              </a:rPr>
              <a:t>1 Juan 2:3,4.</a:t>
            </a:r>
          </a:p>
          <a:p>
            <a:pPr algn="just"/>
            <a:r>
              <a:rPr lang="es-CO" dirty="0" smtClean="0"/>
              <a:t>S. Juan dice que una persona que dice haber recibido a Cristo como su Salvador, debe guardar la Ley, esto incluye guardar el sábado, cuarto mandamiento. De lo contrario es un mentiroso, y no ha conocido a Cristo, todavía. </a:t>
            </a:r>
          </a:p>
          <a:p>
            <a:pPr algn="just"/>
            <a:endParaRPr lang="es-CO" dirty="0"/>
          </a:p>
          <a:p>
            <a:pPr marL="0" indent="0" algn="just">
              <a:buNone/>
            </a:pPr>
            <a:r>
              <a:rPr lang="es-CO" sz="3200" dirty="0" smtClean="0">
                <a:solidFill>
                  <a:srgbClr val="FF0000"/>
                </a:solidFill>
              </a:rPr>
              <a:t>Santiago 2:10-12.</a:t>
            </a:r>
          </a:p>
          <a:p>
            <a:pPr algn="just"/>
            <a:r>
              <a:rPr lang="es-CO" dirty="0" smtClean="0"/>
              <a:t>Santiago dice que al desobedecer un mandamiento, se desobedecen tocos los </a:t>
            </a:r>
            <a:r>
              <a:rPr lang="es-CO" dirty="0" err="1" smtClean="0"/>
              <a:t>díz</a:t>
            </a:r>
            <a:r>
              <a:rPr lang="es-CO" dirty="0" smtClean="0"/>
              <a:t>, y que por la Ley de Dios será </a:t>
            </a:r>
            <a:r>
              <a:rPr lang="es-CO" dirty="0" err="1" smtClean="0"/>
              <a:t>jusgada</a:t>
            </a:r>
            <a:r>
              <a:rPr lang="es-CO" dirty="0" smtClean="0"/>
              <a:t> cada persona.</a:t>
            </a:r>
            <a:endParaRPr lang="es-CO" dirty="0"/>
          </a:p>
        </p:txBody>
      </p:sp>
    </p:spTree>
    <p:extLst>
      <p:ext uri="{BB962C8B-B14F-4D97-AF65-F5344CB8AC3E}">
        <p14:creationId xmlns:p14="http://schemas.microsoft.com/office/powerpoint/2010/main" val="412118606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433137"/>
            <a:ext cx="11470106" cy="1235242"/>
          </a:xfrm>
        </p:spPr>
        <p:txBody>
          <a:bodyPr>
            <a:normAutofit lnSpcReduction="10000"/>
          </a:bodyPr>
          <a:lstStyle/>
          <a:p>
            <a:pPr marL="0" indent="0">
              <a:buNone/>
            </a:pPr>
            <a:r>
              <a:rPr lang="es-CO" sz="4400" b="1" dirty="0" smtClean="0"/>
              <a:t>Predicciones </a:t>
            </a:r>
            <a:r>
              <a:rPr lang="es-CO" sz="4400" b="1" dirty="0"/>
              <a:t>del </a:t>
            </a:r>
            <a:r>
              <a:rPr lang="es-CO" sz="4400" b="1" dirty="0" smtClean="0"/>
              <a:t>Apocalípsis </a:t>
            </a:r>
            <a:r>
              <a:rPr lang="es-CO" sz="4000" b="1" dirty="0" smtClean="0"/>
              <a:t>respecto </a:t>
            </a:r>
            <a:r>
              <a:rPr lang="es-CO" sz="4000" b="1" dirty="0"/>
              <a:t>al sábado en el tiempo del </a:t>
            </a:r>
            <a:r>
              <a:rPr lang="es-CO" sz="4000" b="1" dirty="0" smtClean="0"/>
              <a:t>fin.</a:t>
            </a:r>
            <a:endParaRPr lang="es-CO" b="1" dirty="0"/>
          </a:p>
          <a:p>
            <a:pPr marL="0" indent="0">
              <a:buNone/>
            </a:pPr>
            <a:endParaRPr lang="es-CO" dirty="0" smtClean="0"/>
          </a:p>
        </p:txBody>
      </p:sp>
      <p:sp>
        <p:nvSpPr>
          <p:cNvPr id="4" name="Rectángulo 3"/>
          <p:cNvSpPr/>
          <p:nvPr/>
        </p:nvSpPr>
        <p:spPr>
          <a:xfrm>
            <a:off x="521368" y="1810102"/>
            <a:ext cx="8288503" cy="3508653"/>
          </a:xfrm>
          <a:prstGeom prst="rect">
            <a:avLst/>
          </a:prstGeom>
        </p:spPr>
        <p:txBody>
          <a:bodyPr wrap="square">
            <a:spAutoFit/>
          </a:bodyPr>
          <a:lstStyle/>
          <a:p>
            <a:r>
              <a:rPr lang="es-CO" sz="3200" dirty="0">
                <a:solidFill>
                  <a:srgbClr val="FF0000"/>
                </a:solidFill>
              </a:rPr>
              <a:t>Apocalípsis 1:10</a:t>
            </a:r>
          </a:p>
          <a:p>
            <a:pPr marL="457200" indent="-457200" algn="just">
              <a:buFont typeface="Arial" panose="020B0604020202020204" pitchFamily="34" charset="0"/>
              <a:buChar char="•"/>
            </a:pPr>
            <a:r>
              <a:rPr lang="es-CO" sz="2800" dirty="0"/>
              <a:t>Juan, en el año 96, todavía resalta el Día del Señor.</a:t>
            </a:r>
          </a:p>
          <a:p>
            <a:endParaRPr lang="es-CO" sz="2800" dirty="0" smtClean="0"/>
          </a:p>
          <a:p>
            <a:r>
              <a:rPr lang="es-CO" sz="3200" dirty="0" smtClean="0">
                <a:solidFill>
                  <a:srgbClr val="FF0000"/>
                </a:solidFill>
              </a:rPr>
              <a:t>Apocalípsis </a:t>
            </a:r>
            <a:r>
              <a:rPr lang="es-CO" sz="3200" dirty="0">
                <a:solidFill>
                  <a:srgbClr val="FF0000"/>
                </a:solidFill>
              </a:rPr>
              <a:t>12:17</a:t>
            </a:r>
          </a:p>
          <a:p>
            <a:pPr marL="457200" indent="-457200" algn="just">
              <a:buFont typeface="Arial" panose="020B0604020202020204" pitchFamily="34" charset="0"/>
              <a:buChar char="•"/>
            </a:pPr>
            <a:r>
              <a:rPr lang="es-CO" sz="2800" dirty="0"/>
              <a:t>Juan ve a Satanás en los </a:t>
            </a:r>
            <a:r>
              <a:rPr lang="es-CO" sz="2800" dirty="0" smtClean="0"/>
              <a:t>últimos </a:t>
            </a:r>
            <a:r>
              <a:rPr lang="es-CO" sz="2800" dirty="0"/>
              <a:t>días </a:t>
            </a:r>
            <a:r>
              <a:rPr lang="es-CO" sz="2800" dirty="0" smtClean="0"/>
              <a:t>haciendo </a:t>
            </a:r>
            <a:r>
              <a:rPr lang="es-CO" sz="2800" dirty="0"/>
              <a:t>guerra contra los hijos de Dios, y que éstos guardan los Mandamientos de Dios.</a:t>
            </a:r>
          </a:p>
          <a:p>
            <a:endParaRPr lang="es-CO" dirty="0"/>
          </a:p>
        </p:txBody>
      </p:sp>
      <p:pic>
        <p:nvPicPr>
          <p:cNvPr id="5" name="Imagen 4"/>
          <p:cNvPicPr>
            <a:picLocks noChangeAspect="1"/>
          </p:cNvPicPr>
          <p:nvPr/>
        </p:nvPicPr>
        <p:blipFill>
          <a:blip r:embed="rId2"/>
          <a:stretch>
            <a:fillRect/>
          </a:stretch>
        </p:blipFill>
        <p:spPr>
          <a:xfrm>
            <a:off x="9047747" y="2029923"/>
            <a:ext cx="2561473" cy="2959172"/>
          </a:xfrm>
          <a:prstGeom prst="rect">
            <a:avLst/>
          </a:prstGeom>
        </p:spPr>
      </p:pic>
      <p:sp>
        <p:nvSpPr>
          <p:cNvPr id="6" name="Rectángulo 5"/>
          <p:cNvSpPr/>
          <p:nvPr/>
        </p:nvSpPr>
        <p:spPr>
          <a:xfrm>
            <a:off x="368968" y="5318755"/>
            <a:ext cx="11277601" cy="1446550"/>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a:spAutoFit/>
          </a:bodyPr>
          <a:lstStyle/>
          <a:p>
            <a:r>
              <a:rPr lang="es-CO" sz="3200" dirty="0">
                <a:solidFill>
                  <a:srgbClr val="FF0000"/>
                </a:solidFill>
              </a:rPr>
              <a:t>Apocalípsis 14:12</a:t>
            </a:r>
          </a:p>
          <a:p>
            <a:pPr marL="457200" indent="-457200">
              <a:buFont typeface="Arial" panose="020B0604020202020204" pitchFamily="34" charset="0"/>
              <a:buChar char="•"/>
            </a:pPr>
            <a:r>
              <a:rPr lang="es-CO" sz="2800" dirty="0"/>
              <a:t>Mirando en visión a los últimos días, Juan en Apocalípsis revela que los santos guardan los Mandamientos de Dios y tienen la fe de Jesús.</a:t>
            </a:r>
          </a:p>
        </p:txBody>
      </p:sp>
    </p:spTree>
    <p:extLst>
      <p:ext uri="{BB962C8B-B14F-4D97-AF65-F5344CB8AC3E}">
        <p14:creationId xmlns:p14="http://schemas.microsoft.com/office/powerpoint/2010/main" val="3304561324"/>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352926"/>
            <a:ext cx="11357809" cy="6288506"/>
          </a:xfrm>
          <a:solidFill>
            <a:schemeClr val="bg2"/>
          </a:solidFill>
          <a:scene3d>
            <a:camera prst="orthographicFront"/>
            <a:lightRig rig="threePt" dir="t"/>
          </a:scene3d>
          <a:sp3d>
            <a:bevelT prst="slope"/>
          </a:sp3d>
        </p:spPr>
        <p:txBody>
          <a:bodyPr>
            <a:normAutofit lnSpcReduction="10000"/>
          </a:bodyPr>
          <a:lstStyle/>
          <a:p>
            <a:pPr marL="0" indent="0">
              <a:buNone/>
            </a:pPr>
            <a:r>
              <a:rPr lang="es-CO" sz="3200" dirty="0" smtClean="0">
                <a:solidFill>
                  <a:srgbClr val="FF0000"/>
                </a:solidFill>
              </a:rPr>
              <a:t>Apocalipsis 22:14. </a:t>
            </a:r>
          </a:p>
          <a:p>
            <a:pPr algn="just"/>
            <a:r>
              <a:rPr lang="es-CO" dirty="0" smtClean="0"/>
              <a:t>Allí se le rebeló al apóstol Juan que para ingresar a la santa ciudad de Jerusalén y comer del árbol de la vida, es necesario haber guardado los mandamientos, lo que incluye también el sábado. Es decir que al cielo no entrará nadie que no se haya reforma no, o nacido de nuevo, en Cristo. Ap.21:27.  </a:t>
            </a:r>
          </a:p>
          <a:p>
            <a:pPr marL="0" indent="0">
              <a:buNone/>
            </a:pPr>
            <a:endParaRPr lang="es-CO" dirty="0"/>
          </a:p>
          <a:p>
            <a:pPr marL="0" indent="0">
              <a:buNone/>
            </a:pPr>
            <a:r>
              <a:rPr lang="es-CO" sz="3200" dirty="0" smtClean="0">
                <a:solidFill>
                  <a:srgbClr val="FF0000"/>
                </a:solidFill>
              </a:rPr>
              <a:t>Apocalípsis.21:5.</a:t>
            </a:r>
          </a:p>
          <a:p>
            <a:pPr marL="0" indent="0">
              <a:buNone/>
            </a:pPr>
            <a:r>
              <a:rPr lang="es-CO" dirty="0" smtClean="0"/>
              <a:t>Dios anuncia que finalmente Él creará todas cosas nuevamente, lo que quiere decir que la creación de Ge.1:-2:3 se repetirá.</a:t>
            </a:r>
          </a:p>
          <a:p>
            <a:pPr marL="0" indent="0">
              <a:buNone/>
            </a:pPr>
            <a:endParaRPr lang="es-CO" dirty="0" smtClean="0"/>
          </a:p>
          <a:p>
            <a:pPr marL="0" indent="0">
              <a:buNone/>
            </a:pPr>
            <a:r>
              <a:rPr lang="es-CO" dirty="0" smtClean="0"/>
              <a:t>Y evidentemente así lo dice </a:t>
            </a:r>
            <a:r>
              <a:rPr lang="es-CO" sz="3200" dirty="0" smtClean="0">
                <a:solidFill>
                  <a:srgbClr val="FF0000"/>
                </a:solidFill>
              </a:rPr>
              <a:t>Is.66:22,23.</a:t>
            </a:r>
            <a:endParaRPr lang="es-CO" dirty="0" smtClean="0">
              <a:solidFill>
                <a:srgbClr val="FF0000"/>
              </a:solidFill>
            </a:endParaRPr>
          </a:p>
          <a:p>
            <a:r>
              <a:rPr lang="es-CO" dirty="0" smtClean="0"/>
              <a:t>En la tierra nueva, vendrán cada sábado, a adorar al Creador, y así sucederá, por la eternidad.</a:t>
            </a:r>
          </a:p>
        </p:txBody>
      </p:sp>
    </p:spTree>
    <p:extLst>
      <p:ext uri="{BB962C8B-B14F-4D97-AF65-F5344CB8AC3E}">
        <p14:creationId xmlns:p14="http://schemas.microsoft.com/office/powerpoint/2010/main" val="3210038936"/>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79621" y="288758"/>
            <a:ext cx="9641305" cy="6112041"/>
          </a:xfrm>
          <a:prstGeom prst="rect">
            <a:avLst/>
          </a:prstGeom>
        </p:spPr>
      </p:pic>
      <p:sp>
        <p:nvSpPr>
          <p:cNvPr id="5" name="Rectángulo 4"/>
          <p:cNvSpPr/>
          <p:nvPr/>
        </p:nvSpPr>
        <p:spPr>
          <a:xfrm>
            <a:off x="6493327" y="2520860"/>
            <a:ext cx="239539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prstClr val="white"/>
                </a:solidFill>
                <a:effectLst/>
                <a:uLnTx/>
                <a:uFillTx/>
                <a:latin typeface="Calibri" panose="020F0502020204030204"/>
                <a:ea typeface="+mn-ea"/>
                <a:cs typeface="+mn-cs"/>
              </a:rPr>
              <a:t>Marcos 2:27</a:t>
            </a:r>
            <a:r>
              <a:rPr kumimoji="0" lang="es-CO" sz="3600" b="1"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6" name="Rectángulo 5"/>
          <p:cNvSpPr/>
          <p:nvPr/>
        </p:nvSpPr>
        <p:spPr>
          <a:xfrm>
            <a:off x="8888726" y="5399292"/>
            <a:ext cx="143180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smtClean="0">
                <a:ln>
                  <a:noFill/>
                </a:ln>
                <a:solidFill>
                  <a:prstClr val="white"/>
                </a:solidFill>
                <a:effectLst/>
                <a:uLnTx/>
                <a:uFillTx/>
                <a:latin typeface="Calibri" panose="020F0502020204030204"/>
                <a:ea typeface="+mn-ea"/>
                <a:cs typeface="+mn-cs"/>
              </a:rPr>
              <a:t>Is. </a:t>
            </a:r>
            <a:r>
              <a:rPr kumimoji="0" lang="es-CO" sz="2800" b="1" i="0" u="none" strike="noStrike" kern="1200" cap="none" spc="0" normalizeH="0" baseline="0" noProof="0" dirty="0">
                <a:ln>
                  <a:noFill/>
                </a:ln>
                <a:solidFill>
                  <a:prstClr val="white"/>
                </a:solidFill>
                <a:effectLst/>
                <a:uLnTx/>
                <a:uFillTx/>
                <a:latin typeface="Calibri" panose="020F0502020204030204"/>
                <a:ea typeface="+mn-ea"/>
                <a:cs typeface="+mn-cs"/>
              </a:rPr>
              <a:t>66:23</a:t>
            </a:r>
          </a:p>
        </p:txBody>
      </p:sp>
    </p:spTree>
    <p:extLst>
      <p:ext uri="{BB962C8B-B14F-4D97-AF65-F5344CB8AC3E}">
        <p14:creationId xmlns:p14="http://schemas.microsoft.com/office/powerpoint/2010/main" val="969557375"/>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982412"/>
          </a:xfrm>
        </p:spPr>
        <p:txBody>
          <a:bodyPr>
            <a:normAutofit/>
          </a:bodyPr>
          <a:lstStyle/>
          <a:p>
            <a:r>
              <a:rPr lang="es-CO" sz="5400" b="1" dirty="0" smtClean="0"/>
              <a:t>Conclusión.</a:t>
            </a:r>
            <a:endParaRPr lang="es-CO" sz="5400" b="1" dirty="0"/>
          </a:p>
        </p:txBody>
      </p:sp>
      <p:sp>
        <p:nvSpPr>
          <p:cNvPr id="3" name="Marcador de contenido 2"/>
          <p:cNvSpPr>
            <a:spLocks noGrp="1"/>
          </p:cNvSpPr>
          <p:nvPr>
            <p:ph idx="1"/>
          </p:nvPr>
        </p:nvSpPr>
        <p:spPr>
          <a:xfrm>
            <a:off x="425115" y="1347538"/>
            <a:ext cx="11341769" cy="5510462"/>
          </a:xfrm>
          <a:solidFill>
            <a:schemeClr val="bg2"/>
          </a:solidFill>
          <a:scene3d>
            <a:camera prst="orthographicFront"/>
            <a:lightRig rig="threePt" dir="t"/>
          </a:scene3d>
          <a:sp3d>
            <a:bevelT prst="slope"/>
          </a:sp3d>
        </p:spPr>
        <p:txBody>
          <a:bodyPr>
            <a:normAutofit fontScale="92500"/>
          </a:bodyPr>
          <a:lstStyle/>
          <a:p>
            <a:pPr algn="just"/>
            <a:r>
              <a:rPr lang="es-CO" dirty="0" smtClean="0"/>
              <a:t>Recordemos que El Señor Jesús, las mujeres de </a:t>
            </a:r>
            <a:r>
              <a:rPr lang="es-CO" dirty="0" smtClean="0">
                <a:solidFill>
                  <a:srgbClr val="FF0000"/>
                </a:solidFill>
              </a:rPr>
              <a:t>Lucas 23: 55,56</a:t>
            </a:r>
            <a:r>
              <a:rPr lang="es-CO" dirty="0" smtClean="0"/>
              <a:t>, y los apóstoles, formaban parte del remanente del tronco del Israel, a los cuales Dios les había dicho</a:t>
            </a:r>
            <a:r>
              <a:rPr lang="es-CO" dirty="0"/>
              <a:t>:  "En verdad vosotros guardaréis mis sábados, porque es una señal entre mí y vosotros por vuestras generaciones, para que sepáis que yo soy Jehová que os santifico. </a:t>
            </a:r>
            <a:r>
              <a:rPr lang="es-CO" dirty="0" smtClean="0"/>
              <a:t>14 </a:t>
            </a:r>
            <a:r>
              <a:rPr lang="es-CO" dirty="0"/>
              <a:t>Así que guardaréis el sábado, porque santo es para vosotros; el que lo profane, de cierto morirá. Cualquier persona que haga alguna obra en él, será eliminada de su pueblo. </a:t>
            </a:r>
            <a:r>
              <a:rPr lang="es-CO" dirty="0" smtClean="0"/>
              <a:t>15 </a:t>
            </a:r>
            <a:r>
              <a:rPr lang="es-CO" dirty="0"/>
              <a:t>Seis días se trabajará, pero el día séptimo es día de descanso consagrado a Jehová. Cualquiera que trabaje en sábado, ciertamente </a:t>
            </a:r>
            <a:r>
              <a:rPr lang="es-CO" dirty="0" smtClean="0"/>
              <a:t>morirá“ </a:t>
            </a:r>
            <a:r>
              <a:rPr lang="es-CO" dirty="0" smtClean="0">
                <a:solidFill>
                  <a:srgbClr val="FF0000"/>
                </a:solidFill>
              </a:rPr>
              <a:t>(Ex.31:12-15</a:t>
            </a:r>
            <a:r>
              <a:rPr lang="es-CO" dirty="0" smtClean="0">
                <a:solidFill>
                  <a:srgbClr val="FF0000"/>
                </a:solidFill>
              </a:rPr>
              <a:t>).</a:t>
            </a:r>
          </a:p>
          <a:p>
            <a:pPr algn="just"/>
            <a:r>
              <a:rPr lang="es-CO" dirty="0" smtClean="0"/>
              <a:t>El remanente del pueblo de Israel, no podían apartarse ni una coma, de lo que Dios les había ordenado en el A.T. Porque Dios les había dicho también</a:t>
            </a:r>
            <a:r>
              <a:rPr lang="es-CO" dirty="0"/>
              <a:t>: </a:t>
            </a:r>
            <a:r>
              <a:rPr lang="es-CO" dirty="0" smtClean="0"/>
              <a:t>“</a:t>
            </a:r>
            <a:r>
              <a:rPr lang="es-CO" b="1" i="1" dirty="0" smtClean="0"/>
              <a:t>No </a:t>
            </a:r>
            <a:r>
              <a:rPr lang="es-CO" b="1" i="1" dirty="0"/>
              <a:t>olvidaré mi pacto ni mudaré lo que ha </a:t>
            </a:r>
            <a:r>
              <a:rPr lang="es-CO" b="1" i="1" dirty="0" smtClean="0"/>
              <a:t>salido de </a:t>
            </a:r>
            <a:r>
              <a:rPr lang="es-CO" b="1" i="1" dirty="0"/>
              <a:t>mis </a:t>
            </a:r>
            <a:r>
              <a:rPr lang="es-CO" b="1" i="1" dirty="0" smtClean="0"/>
              <a:t>labios</a:t>
            </a:r>
            <a:r>
              <a:rPr lang="es-CO" dirty="0" smtClean="0"/>
              <a:t>” </a:t>
            </a:r>
            <a:r>
              <a:rPr lang="es-CO" dirty="0" smtClean="0">
                <a:solidFill>
                  <a:srgbClr val="FF0000"/>
                </a:solidFill>
              </a:rPr>
              <a:t>(Sal.89:34), </a:t>
            </a:r>
            <a:r>
              <a:rPr lang="es-CO" dirty="0" smtClean="0"/>
              <a:t>Por ende, lo escrito por ellos en el Nuevo Testamento, es un ejemplo para nosotros hoy, de la clase de obediencia, que espera de nosotros también.  </a:t>
            </a:r>
            <a:endParaRPr lang="es-CO" dirty="0" smtClean="0"/>
          </a:p>
        </p:txBody>
      </p:sp>
    </p:spTree>
    <p:extLst>
      <p:ext uri="{BB962C8B-B14F-4D97-AF65-F5344CB8AC3E}">
        <p14:creationId xmlns:p14="http://schemas.microsoft.com/office/powerpoint/2010/main" val="212129514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49178"/>
            <a:ext cx="10515600" cy="6408821"/>
          </a:xfrm>
        </p:spPr>
        <p:txBody>
          <a:bodyPr/>
          <a:lstStyle/>
          <a:p>
            <a:pPr marL="0" indent="0" algn="just">
              <a:buNone/>
            </a:pPr>
            <a:r>
              <a:rPr lang="es-CO" dirty="0"/>
              <a:t>Y nosotros los gentiles, </a:t>
            </a:r>
            <a:r>
              <a:rPr lang="es-CO" dirty="0" smtClean="0"/>
              <a:t>que por </a:t>
            </a:r>
            <a:r>
              <a:rPr lang="es-CO" dirty="0"/>
              <a:t>gracia, hemos sido injertados al tronco, </a:t>
            </a:r>
            <a:r>
              <a:rPr lang="es-CO" dirty="0" smtClean="0"/>
              <a:t>tenemos </a:t>
            </a:r>
            <a:r>
              <a:rPr lang="es-CO" dirty="0"/>
              <a:t>que seguir su ejemplo, como ellos lo enseñan en el Nuevo Testamento. </a:t>
            </a:r>
            <a:r>
              <a:rPr lang="es-CO" dirty="0" smtClean="0"/>
              <a:t>Como el mismo Señor Jesús lo dice:</a:t>
            </a:r>
            <a:endParaRPr lang="es-CO" dirty="0"/>
          </a:p>
          <a:p>
            <a:endParaRPr lang="es-CO" dirty="0" smtClean="0"/>
          </a:p>
          <a:p>
            <a:endParaRPr lang="es-CO" dirty="0"/>
          </a:p>
          <a:p>
            <a:endParaRPr lang="es-CO" dirty="0" smtClean="0"/>
          </a:p>
          <a:p>
            <a:endParaRPr lang="es-CO" dirty="0"/>
          </a:p>
          <a:p>
            <a:endParaRPr lang="es-CO" dirty="0" smtClean="0"/>
          </a:p>
          <a:p>
            <a:endParaRPr lang="es-CO" dirty="0"/>
          </a:p>
          <a:p>
            <a:pPr marL="0" indent="0">
              <a:buNone/>
            </a:pPr>
            <a:endParaRPr lang="es-CO" dirty="0" smtClean="0"/>
          </a:p>
          <a:p>
            <a:pPr marL="0" indent="0">
              <a:buNone/>
            </a:pPr>
            <a:endParaRPr lang="es-CO" dirty="0" smtClean="0"/>
          </a:p>
          <a:p>
            <a:pPr marL="0" indent="0">
              <a:buNone/>
            </a:pPr>
            <a:r>
              <a:rPr lang="es-CO" dirty="0" smtClean="0"/>
              <a:t>BENDICIONES </a:t>
            </a:r>
            <a:r>
              <a:rPr lang="es-CO" dirty="0"/>
              <a:t>PARA TODOS. Y PREPÁRENSE. RECUERDEN QUE CRISTO VIENE PRONTO. AMEN. ¡VEN SEÑOR JESÚS!</a:t>
            </a:r>
          </a:p>
          <a:p>
            <a:endParaRPr lang="es-CO" dirty="0"/>
          </a:p>
        </p:txBody>
      </p:sp>
      <p:pic>
        <p:nvPicPr>
          <p:cNvPr id="4" name="Imagen 3"/>
          <p:cNvPicPr>
            <a:picLocks noChangeAspect="1"/>
          </p:cNvPicPr>
          <p:nvPr/>
        </p:nvPicPr>
        <p:blipFill>
          <a:blip r:embed="rId2"/>
          <a:stretch>
            <a:fillRect/>
          </a:stretch>
        </p:blipFill>
        <p:spPr>
          <a:xfrm>
            <a:off x="1044491" y="1862137"/>
            <a:ext cx="5166060" cy="3784684"/>
          </a:xfrm>
          <a:prstGeom prst="rect">
            <a:avLst/>
          </a:prstGeom>
        </p:spPr>
      </p:pic>
      <p:pic>
        <p:nvPicPr>
          <p:cNvPr id="6" name="Imagen 5"/>
          <p:cNvPicPr>
            <a:picLocks noChangeAspect="1"/>
          </p:cNvPicPr>
          <p:nvPr/>
        </p:nvPicPr>
        <p:blipFill>
          <a:blip r:embed="rId3"/>
          <a:stretch>
            <a:fillRect/>
          </a:stretch>
        </p:blipFill>
        <p:spPr>
          <a:xfrm>
            <a:off x="6416842" y="1862137"/>
            <a:ext cx="5143249" cy="3784684"/>
          </a:xfrm>
          <a:prstGeom prst="rect">
            <a:avLst/>
          </a:prstGeom>
        </p:spPr>
      </p:pic>
    </p:spTree>
    <p:extLst>
      <p:ext uri="{BB962C8B-B14F-4D97-AF65-F5344CB8AC3E}">
        <p14:creationId xmlns:p14="http://schemas.microsoft.com/office/powerpoint/2010/main" val="1187724745"/>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TotalTime>
  <Words>2028</Words>
  <Application>Microsoft Office PowerPoint</Application>
  <PresentationFormat>Panorámica</PresentationFormat>
  <Paragraphs>132</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Algerian</vt:lpstr>
      <vt:lpstr>Arial</vt:lpstr>
      <vt:lpstr>Calibri</vt:lpstr>
      <vt:lpstr>Calibri Light</vt:lpstr>
      <vt:lpstr>Tema de Office</vt:lpstr>
      <vt:lpstr>CRONOLOGÍA DEL SÁBADO  EN LA BIBLIA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CRONOLOGÍA DEL SÁBADO EN LA BIBLIA</dc:title>
  <dc:creator>Usuario de Windows</dc:creator>
  <cp:lastModifiedBy>Usuario de Windows</cp:lastModifiedBy>
  <cp:revision>58</cp:revision>
  <dcterms:created xsi:type="dcterms:W3CDTF">2019-02-17T04:05:59Z</dcterms:created>
  <dcterms:modified xsi:type="dcterms:W3CDTF">2019-06-20T10:43:34Z</dcterms:modified>
</cp:coreProperties>
</file>